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57"/>
  </p:notesMasterIdLst>
  <p:handoutMasterIdLst>
    <p:handoutMasterId r:id="rId58"/>
  </p:handoutMasterIdLst>
  <p:sldIdLst>
    <p:sldId id="256" r:id="rId7"/>
    <p:sldId id="363" r:id="rId8"/>
    <p:sldId id="358" r:id="rId9"/>
    <p:sldId id="477" r:id="rId10"/>
    <p:sldId id="342" r:id="rId11"/>
    <p:sldId id="343" r:id="rId12"/>
    <p:sldId id="344" r:id="rId13"/>
    <p:sldId id="364" r:id="rId14"/>
    <p:sldId id="272" r:id="rId15"/>
    <p:sldId id="435" r:id="rId16"/>
    <p:sldId id="436" r:id="rId17"/>
    <p:sldId id="478" r:id="rId18"/>
    <p:sldId id="479" r:id="rId19"/>
    <p:sldId id="486" r:id="rId20"/>
    <p:sldId id="487" r:id="rId21"/>
    <p:sldId id="480" r:id="rId22"/>
    <p:sldId id="488" r:id="rId23"/>
    <p:sldId id="489" r:id="rId24"/>
    <p:sldId id="490" r:id="rId25"/>
    <p:sldId id="491" r:id="rId26"/>
    <p:sldId id="492" r:id="rId27"/>
    <p:sldId id="493" r:id="rId28"/>
    <p:sldId id="509" r:id="rId29"/>
    <p:sldId id="499" r:id="rId30"/>
    <p:sldId id="494" r:id="rId31"/>
    <p:sldId id="495" r:id="rId32"/>
    <p:sldId id="496" r:id="rId33"/>
    <p:sldId id="498" r:id="rId34"/>
    <p:sldId id="481" r:id="rId35"/>
    <p:sldId id="500" r:id="rId36"/>
    <p:sldId id="501" r:id="rId37"/>
    <p:sldId id="502" r:id="rId38"/>
    <p:sldId id="503" r:id="rId39"/>
    <p:sldId id="504" r:id="rId40"/>
    <p:sldId id="507" r:id="rId41"/>
    <p:sldId id="508" r:id="rId42"/>
    <p:sldId id="510" r:id="rId43"/>
    <p:sldId id="511" r:id="rId44"/>
    <p:sldId id="512" r:id="rId45"/>
    <p:sldId id="482" r:id="rId46"/>
    <p:sldId id="483" r:id="rId47"/>
    <p:sldId id="485" r:id="rId48"/>
    <p:sldId id="484" r:id="rId49"/>
    <p:sldId id="372" r:id="rId50"/>
    <p:sldId id="374" r:id="rId51"/>
    <p:sldId id="376" r:id="rId52"/>
    <p:sldId id="476" r:id="rId53"/>
    <p:sldId id="377" r:id="rId54"/>
    <p:sldId id="513" r:id="rId55"/>
    <p:sldId id="371" r:id="rId56"/>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73128"/>
  </p:normalViewPr>
  <p:slideViewPr>
    <p:cSldViewPr snapToGrid="0">
      <p:cViewPr>
        <p:scale>
          <a:sx n="90" d="100"/>
          <a:sy n="90" d="100"/>
        </p:scale>
        <p:origin x="-1056" y="-1000"/>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4/18/16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4/18/16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a:t>
            </a:r>
            <a:r>
              <a:rPr lang="en-US" baseline="0" dirty="0" smtClean="0"/>
              <a:t> Managing Secrets with Chef.</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TODO: REPLACE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544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91866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a:t>
            </a:r>
            <a:r>
              <a:rPr lang="en-US" baseline="0" dirty="0" smtClean="0"/>
              <a:t> Managing Secrets with Chef.</a:t>
            </a:r>
          </a:p>
          <a:p>
            <a:endParaRPr lang="en-US" baseline="0" dirty="0" smtClean="0"/>
          </a:p>
          <a:p>
            <a:r>
              <a:rPr lang="en-US" baseline="0" dirty="0" smtClean="0"/>
              <a:t>TODO: REPLACE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74753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798912412"/>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4693165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49271235"/>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a:prstGeom prst="rect">
            <a:avLst/>
          </a:prstGeo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00162"/>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57763595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72"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9" r:id="rId9"/>
    <p:sldLayoutId id="2147483870" r:id="rId10"/>
    <p:sldLayoutId id="2147483871" r:id="rId11"/>
    <p:sldLayoutId id="2147483873" r:id="rId12"/>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emf"/><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3.emf"/><Relationship Id="rId7" Type="http://schemas.openxmlformats.org/officeDocument/2006/relationships/image" Target="../media/image34.emf"/><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3.emf"/><Relationship Id="rId7" Type="http://schemas.openxmlformats.org/officeDocument/2006/relationships/image" Target="../media/image30.png"/><Relationship Id="rId8" Type="http://schemas.openxmlformats.org/officeDocument/2006/relationships/image" Target="../media/image34.emf"/><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hyperlink" Target="https://docs.chef.io/data_bags.html%23encrypt-a-data-bag-item" TargetMode="External"/><Relationship Id="rId4" Type="http://schemas.openxmlformats.org/officeDocument/2006/relationships/hyperlink" Target="https://github.com/chef/chef-vault" TargetMode="External"/><Relationship Id="rId5" Type="http://schemas.openxmlformats.org/officeDocument/2006/relationships/hyperlink" Target="https://supermarket.chef.io/cookbooks/chef-vault" TargetMode="External"/><Relationship Id="rId1" Type="http://schemas.openxmlformats.org/officeDocument/2006/relationships/slideLayout" Target="../slideLayouts/slideLayout17.xml"/><Relationship Id="rId2" Type="http://schemas.openxmlformats.org/officeDocument/2006/relationships/hyperlink" Target="https://docs.chef.io/data_bags.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b="1" dirty="0" err="1"/>
              <a:t>httpd</a:t>
            </a:r>
            <a:endParaRPr lang="en-US" b="1" dirty="0"/>
          </a:p>
          <a:p>
            <a:r>
              <a:rPr lang="en-US" b="1" dirty="0"/>
              <a:t>├── </a:t>
            </a:r>
            <a:r>
              <a:rPr lang="en-US" b="1" dirty="0" err="1"/>
              <a:t>Berksfile</a:t>
            </a:r>
            <a:endParaRPr lang="en-US" b="1" dirty="0"/>
          </a:p>
          <a:p>
            <a:r>
              <a:rPr lang="en-US" b="1" dirty="0"/>
              <a:t>├── </a:t>
            </a:r>
            <a:r>
              <a:rPr lang="en-US" b="1" dirty="0" err="1"/>
              <a:t>Berksfile.lock</a:t>
            </a:r>
            <a:endParaRPr lang="en-US" b="1" dirty="0"/>
          </a:p>
          <a:p>
            <a:r>
              <a:rPr lang="en-US" b="1" dirty="0"/>
              <a:t>├── </a:t>
            </a:r>
            <a:r>
              <a:rPr lang="en-US" b="1" dirty="0" err="1"/>
              <a:t>README.md</a:t>
            </a:r>
            <a:endParaRPr lang="en-US" b="1" dirty="0"/>
          </a:p>
          <a:p>
            <a:r>
              <a:rPr lang="en-US" b="1" dirty="0"/>
              <a:t>├── </a:t>
            </a:r>
            <a:r>
              <a:rPr lang="en-US" b="1" dirty="0" err="1"/>
              <a:t>chefignore</a:t>
            </a:r>
            <a:endParaRPr lang="en-US" b="1" dirty="0"/>
          </a:p>
          <a:p>
            <a:r>
              <a:rPr lang="en-US" b="1" dirty="0"/>
              <a:t>├── </a:t>
            </a:r>
            <a:r>
              <a:rPr lang="en-US" b="1" dirty="0" err="1"/>
              <a:t>metadata.rb</a:t>
            </a:r>
            <a:endParaRPr lang="en-US" b="1" dirty="0"/>
          </a:p>
          <a:p>
            <a:r>
              <a:rPr lang="en-US" b="1" dirty="0"/>
              <a:t>├── recipes</a:t>
            </a:r>
          </a:p>
          <a:p>
            <a:r>
              <a:rPr lang="en-US" b="1" dirty="0"/>
              <a:t>│   ├── </a:t>
            </a:r>
            <a:r>
              <a:rPr lang="en-US" b="1" dirty="0" err="1"/>
              <a:t>default.rb</a:t>
            </a:r>
            <a:endParaRPr lang="en-US" b="1" dirty="0"/>
          </a:p>
          <a:p>
            <a:r>
              <a:rPr lang="en-US" b="1" dirty="0"/>
              <a:t>│   └── </a:t>
            </a:r>
            <a:r>
              <a:rPr lang="en-US" b="1" dirty="0" err="1" smtClean="0"/>
              <a:t>install.rb</a:t>
            </a:r>
            <a:endParaRPr lang="en-US" b="1" dirty="0" smtClean="0"/>
          </a:p>
          <a:p>
            <a:r>
              <a:rPr lang="en-US" b="1" dirty="0"/>
              <a:t>10 directories, 12 files</a:t>
            </a:r>
          </a:p>
        </p:txBody>
      </p:sp>
      <p:sp>
        <p:nvSpPr>
          <p:cNvPr id="8" name="Text Placeholder 7"/>
          <p:cNvSpPr>
            <a:spLocks noGrp="1"/>
          </p:cNvSpPr>
          <p:nvPr>
            <p:ph type="body" sz="quarter" idx="11"/>
          </p:nvPr>
        </p:nvSpPr>
        <p:spPr/>
        <p:txBody>
          <a:bodyPr/>
          <a:lstStyle/>
          <a:p>
            <a:r>
              <a:rPr lang="en-US" dirty="0" smtClean="0"/>
              <a:t>&gt; chef generate cookbook users</a:t>
            </a:r>
            <a:endParaRPr lang="en-US" dirty="0"/>
          </a:p>
        </p:txBody>
      </p:sp>
      <p:sp>
        <p:nvSpPr>
          <p:cNvPr id="6" name="Title 5"/>
          <p:cNvSpPr>
            <a:spLocks noGrp="1"/>
          </p:cNvSpPr>
          <p:nvPr>
            <p:ph type="title"/>
          </p:nvPr>
        </p:nvSpPr>
        <p:spPr/>
        <p:txBody>
          <a:bodyPr>
            <a:normAutofit/>
          </a:bodyPr>
          <a:lstStyle/>
          <a:p>
            <a:r>
              <a:rPr lang="en-US" dirty="0" smtClean="0"/>
              <a:t>Create the users cookbook</a:t>
            </a:r>
            <a:endParaRPr lang="en-US" dirty="0"/>
          </a:p>
        </p:txBody>
      </p:sp>
    </p:spTree>
    <p:extLst>
      <p:ext uri="{BB962C8B-B14F-4D97-AF65-F5344CB8AC3E}">
        <p14:creationId xmlns:p14="http://schemas.microsoft.com/office/powerpoint/2010/main" val="15391284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Create the user in the default recipe</a:t>
            </a:r>
            <a:endParaRPr lang="en-US" dirty="0"/>
          </a:p>
        </p:txBody>
      </p:sp>
      <p:sp>
        <p:nvSpPr>
          <p:cNvPr id="7" name="Content Placeholder 6"/>
          <p:cNvSpPr>
            <a:spLocks noGrp="1"/>
          </p:cNvSpPr>
          <p:nvPr>
            <p:ph sz="quarter" idx="10"/>
          </p:nvPr>
        </p:nvSpPr>
        <p:spPr/>
        <p:txBody>
          <a:bodyPr>
            <a:normAutofit/>
          </a:bodyPr>
          <a:lstStyle/>
          <a:p>
            <a:r>
              <a:rPr lang="en-US" dirty="0" smtClean="0"/>
              <a:t>user </a:t>
            </a:r>
            <a:r>
              <a:rPr lang="en-US" dirty="0"/>
              <a:t>'</a:t>
            </a:r>
            <a:r>
              <a:rPr lang="en-US" dirty="0" err="1"/>
              <a:t>fwebber</a:t>
            </a:r>
            <a:r>
              <a:rPr lang="en-US" dirty="0"/>
              <a:t>' do</a:t>
            </a:r>
          </a:p>
          <a:p>
            <a:r>
              <a:rPr lang="en-US" dirty="0" smtClean="0"/>
              <a:t>  comment </a:t>
            </a:r>
            <a:r>
              <a:rPr lang="en-US" dirty="0"/>
              <a:t>'Franklin Webber'</a:t>
            </a:r>
          </a:p>
          <a:p>
            <a:r>
              <a:rPr lang="en-US" dirty="0"/>
              <a:t>  </a:t>
            </a:r>
            <a:r>
              <a:rPr lang="en-US" dirty="0" err="1"/>
              <a:t>uid</a:t>
            </a:r>
            <a:r>
              <a:rPr lang="en-US" dirty="0"/>
              <a:t> 2000</a:t>
            </a:r>
          </a:p>
          <a:p>
            <a:r>
              <a:rPr lang="en-US" dirty="0"/>
              <a:t>  home '/home/</a:t>
            </a:r>
            <a:r>
              <a:rPr lang="en-US" dirty="0" err="1"/>
              <a:t>fwebber</a:t>
            </a:r>
            <a:r>
              <a:rPr lang="en-US" dirty="0"/>
              <a:t>'</a:t>
            </a:r>
          </a:p>
          <a:p>
            <a:r>
              <a:rPr lang="en-US" dirty="0"/>
              <a:t>  shell '/bin/bash</a:t>
            </a:r>
            <a:r>
              <a:rPr lang="en-US" dirty="0" smtClean="0"/>
              <a:t>'</a:t>
            </a:r>
          </a:p>
          <a:p>
            <a:r>
              <a:rPr lang="en-US" dirty="0"/>
              <a:t>  </a:t>
            </a:r>
            <a:r>
              <a:rPr lang="en-US" dirty="0" smtClean="0"/>
              <a:t>password '?????????</a:t>
            </a:r>
            <a:r>
              <a:rPr lang="en-US" dirty="0"/>
              <a:t>?????</a:t>
            </a:r>
            <a:r>
              <a:rPr lang="en-US" dirty="0" smtClean="0"/>
              <a:t>??</a:t>
            </a:r>
            <a:r>
              <a:rPr lang="en-US" dirty="0"/>
              <a:t>???????</a:t>
            </a:r>
            <a:r>
              <a:rPr lang="en-US" dirty="0" smtClean="0"/>
              <a:t>?'</a:t>
            </a:r>
            <a:endParaRPr lang="en-US" dirty="0"/>
          </a:p>
          <a:p>
            <a:r>
              <a:rPr lang="en-US" dirty="0"/>
              <a:t>end</a:t>
            </a:r>
          </a:p>
          <a:p>
            <a:endParaRPr lang="en-US" b="1" dirty="0"/>
          </a:p>
        </p:txBody>
      </p:sp>
      <p:sp>
        <p:nvSpPr>
          <p:cNvPr id="8" name="Text Placeholder 7"/>
          <p:cNvSpPr>
            <a:spLocks noGrp="1"/>
          </p:cNvSpPr>
          <p:nvPr>
            <p:ph type="body" sz="quarter" idx="11"/>
          </p:nvPr>
        </p:nvSpPr>
        <p:spPr/>
        <p:txBody>
          <a:bodyPr/>
          <a:lstStyle/>
          <a:p>
            <a:r>
              <a:rPr lang="en-US" dirty="0" smtClean="0"/>
              <a:t>~/users/recipes/</a:t>
            </a:r>
            <a:r>
              <a:rPr lang="en-US" dirty="0" err="1" smtClean="0"/>
              <a:t>default.rb</a:t>
            </a:r>
            <a:endParaRPr lang="en-US" dirty="0"/>
          </a:p>
        </p:txBody>
      </p:sp>
    </p:spTree>
    <p:extLst>
      <p:ext uri="{BB962C8B-B14F-4D97-AF65-F5344CB8AC3E}">
        <p14:creationId xmlns:p14="http://schemas.microsoft.com/office/powerpoint/2010/main" val="233114068"/>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$1$bacon$W./fF8LJQtN9IXnUt6WNl1</a:t>
            </a:r>
          </a:p>
        </p:txBody>
      </p:sp>
      <p:sp>
        <p:nvSpPr>
          <p:cNvPr id="3" name="Text Placeholder 2"/>
          <p:cNvSpPr>
            <a:spLocks noGrp="1"/>
          </p:cNvSpPr>
          <p:nvPr>
            <p:ph type="body" sz="quarter" idx="11"/>
          </p:nvPr>
        </p:nvSpPr>
        <p:spPr/>
        <p:txBody>
          <a:bodyPr/>
          <a:lstStyle/>
          <a:p>
            <a:r>
              <a:rPr lang="en-US" dirty="0"/>
              <a:t>&gt; </a:t>
            </a:r>
            <a:r>
              <a:rPr lang="en-US" dirty="0" err="1"/>
              <a:t>openssl</a:t>
            </a:r>
            <a:r>
              <a:rPr lang="en-US" dirty="0"/>
              <a:t> </a:t>
            </a:r>
            <a:r>
              <a:rPr lang="en-US" dirty="0" err="1"/>
              <a:t>passwd</a:t>
            </a:r>
            <a:r>
              <a:rPr lang="en-US" dirty="0"/>
              <a:t> -1 -salt bacon </a:t>
            </a:r>
            <a:r>
              <a:rPr lang="en-US" dirty="0" err="1"/>
              <a:t>eggsandtoast</a:t>
            </a:r>
            <a:endParaRPr lang="en-US"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740408748"/>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Create the user in the default recipe</a:t>
            </a:r>
            <a:endParaRPr lang="en-US" dirty="0"/>
          </a:p>
        </p:txBody>
      </p:sp>
      <p:sp>
        <p:nvSpPr>
          <p:cNvPr id="7" name="Content Placeholder 6"/>
          <p:cNvSpPr>
            <a:spLocks noGrp="1"/>
          </p:cNvSpPr>
          <p:nvPr>
            <p:ph sz="quarter" idx="10"/>
          </p:nvPr>
        </p:nvSpPr>
        <p:spPr/>
        <p:txBody>
          <a:bodyPr>
            <a:normAutofit/>
          </a:bodyPr>
          <a:lstStyle/>
          <a:p>
            <a:r>
              <a:rPr lang="en-US" dirty="0" smtClean="0"/>
              <a:t>user </a:t>
            </a:r>
            <a:r>
              <a:rPr lang="en-US" dirty="0"/>
              <a:t>'</a:t>
            </a:r>
            <a:r>
              <a:rPr lang="en-US" dirty="0" err="1"/>
              <a:t>fwebber</a:t>
            </a:r>
            <a:r>
              <a:rPr lang="en-US" dirty="0"/>
              <a:t>' do</a:t>
            </a:r>
          </a:p>
          <a:p>
            <a:r>
              <a:rPr lang="en-US" dirty="0" smtClean="0"/>
              <a:t>  comment </a:t>
            </a:r>
            <a:r>
              <a:rPr lang="en-US" dirty="0"/>
              <a:t>'Franklin Webber'</a:t>
            </a:r>
          </a:p>
          <a:p>
            <a:r>
              <a:rPr lang="en-US" dirty="0"/>
              <a:t>  </a:t>
            </a:r>
            <a:r>
              <a:rPr lang="en-US" dirty="0" err="1"/>
              <a:t>uid</a:t>
            </a:r>
            <a:r>
              <a:rPr lang="en-US" dirty="0"/>
              <a:t> 2000</a:t>
            </a:r>
          </a:p>
          <a:p>
            <a:r>
              <a:rPr lang="en-US" dirty="0"/>
              <a:t>  home '/home/</a:t>
            </a:r>
            <a:r>
              <a:rPr lang="en-US" dirty="0" err="1"/>
              <a:t>fwebber</a:t>
            </a:r>
            <a:r>
              <a:rPr lang="en-US" dirty="0"/>
              <a:t>'</a:t>
            </a:r>
          </a:p>
          <a:p>
            <a:r>
              <a:rPr lang="en-US" dirty="0"/>
              <a:t>  shell '/bin/bash</a:t>
            </a:r>
            <a:r>
              <a:rPr lang="en-US" dirty="0" smtClean="0"/>
              <a:t>'</a:t>
            </a:r>
          </a:p>
          <a:p>
            <a:r>
              <a:rPr lang="en-US" dirty="0"/>
              <a:t>  </a:t>
            </a:r>
            <a:r>
              <a:rPr lang="en-US" dirty="0" smtClean="0"/>
              <a:t>password '</a:t>
            </a:r>
            <a:r>
              <a:rPr lang="en-US" dirty="0"/>
              <a:t>$1$bacon$W./</a:t>
            </a:r>
            <a:r>
              <a:rPr lang="en-US" dirty="0" smtClean="0"/>
              <a:t>fF8LJQtN9IXnUt6WNl1'</a:t>
            </a:r>
            <a:endParaRPr lang="en-US" dirty="0"/>
          </a:p>
          <a:p>
            <a:r>
              <a:rPr lang="en-US" dirty="0"/>
              <a:t>end</a:t>
            </a:r>
          </a:p>
          <a:p>
            <a:endParaRPr lang="en-US" b="1" dirty="0"/>
          </a:p>
        </p:txBody>
      </p:sp>
      <p:sp>
        <p:nvSpPr>
          <p:cNvPr id="8" name="Text Placeholder 7"/>
          <p:cNvSpPr>
            <a:spLocks noGrp="1"/>
          </p:cNvSpPr>
          <p:nvPr>
            <p:ph type="body" sz="quarter" idx="11"/>
          </p:nvPr>
        </p:nvSpPr>
        <p:spPr/>
        <p:txBody>
          <a:bodyPr/>
          <a:lstStyle/>
          <a:p>
            <a:r>
              <a:rPr lang="en-US" dirty="0" smtClean="0"/>
              <a:t>~/users/recipes/</a:t>
            </a:r>
            <a:r>
              <a:rPr lang="en-US" dirty="0" err="1" smtClean="0"/>
              <a:t>default.rb</a:t>
            </a:r>
            <a:endParaRPr lang="en-US" dirty="0"/>
          </a:p>
        </p:txBody>
      </p:sp>
      <p:sp>
        <p:nvSpPr>
          <p:cNvPr id="3" name="Text Placeholder 2"/>
          <p:cNvSpPr>
            <a:spLocks noGrp="1"/>
          </p:cNvSpPr>
          <p:nvPr>
            <p:ph type="body" sz="quarter" idx="13"/>
          </p:nvPr>
        </p:nvSpPr>
        <p:spPr>
          <a:xfrm>
            <a:off x="1135042" y="4724961"/>
            <a:ext cx="14404273" cy="626533"/>
          </a:xfrm>
        </p:spPr>
        <p:txBody>
          <a:bodyPr/>
          <a:lstStyle/>
          <a:p>
            <a:endParaRPr lang="en-US" dirty="0"/>
          </a:p>
        </p:txBody>
      </p:sp>
    </p:spTree>
    <p:extLst>
      <p:ext uri="{BB962C8B-B14F-4D97-AF65-F5344CB8AC3E}">
        <p14:creationId xmlns:p14="http://schemas.microsoft.com/office/powerpoint/2010/main" val="3009988093"/>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When a     Key Lives in the Cookbook</a:t>
            </a:r>
            <a:endParaRPr lang="en-US" dirty="0"/>
          </a:p>
        </p:txBody>
      </p:sp>
      <p:pic>
        <p:nvPicPr>
          <p:cNvPr id="14" name="Picture 13"/>
          <p:cNvPicPr>
            <a:picLocks noChangeAspect="1"/>
          </p:cNvPicPr>
          <p:nvPr/>
        </p:nvPicPr>
        <p:blipFill>
          <a:blip r:embed="rId2"/>
          <a:stretch>
            <a:fillRect/>
          </a:stretch>
        </p:blipFill>
        <p:spPr>
          <a:xfrm>
            <a:off x="3435016" y="380907"/>
            <a:ext cx="583331" cy="583331"/>
          </a:xfrm>
          <a:prstGeom prst="rect">
            <a:avLst/>
          </a:prstGeom>
          <a:effectLst>
            <a:glow rad="101600">
              <a:schemeClr val="accent1">
                <a:alpha val="75000"/>
              </a:schemeClr>
            </a:glow>
          </a:effectLst>
        </p:spPr>
      </p:pic>
      <p:pic>
        <p:nvPicPr>
          <p:cNvPr id="15" name="Picture 14" descr="2016-04-18_14-23-47_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90" y="3848982"/>
            <a:ext cx="2146300" cy="2260600"/>
          </a:xfrm>
          <a:prstGeom prst="rect">
            <a:avLst/>
          </a:prstGeom>
        </p:spPr>
      </p:pic>
      <p:pic>
        <p:nvPicPr>
          <p:cNvPr id="16" name="Picture 15"/>
          <p:cNvPicPr>
            <a:picLocks noChangeAspect="1"/>
          </p:cNvPicPr>
          <p:nvPr/>
        </p:nvPicPr>
        <p:blipFill>
          <a:blip r:embed="rId2"/>
          <a:stretch>
            <a:fillRect/>
          </a:stretch>
        </p:blipFill>
        <p:spPr>
          <a:xfrm>
            <a:off x="1533607" y="4795761"/>
            <a:ext cx="438265" cy="438265"/>
          </a:xfrm>
          <a:prstGeom prst="rect">
            <a:avLst/>
          </a:prstGeom>
          <a:effectLst>
            <a:glow rad="101600">
              <a:schemeClr val="accent1">
                <a:alpha val="75000"/>
              </a:schemeClr>
            </a:glow>
          </a:effectLst>
        </p:spPr>
      </p:pic>
    </p:spTree>
    <p:extLst>
      <p:ext uri="{BB962C8B-B14F-4D97-AF65-F5344CB8AC3E}">
        <p14:creationId xmlns:p14="http://schemas.microsoft.com/office/powerpoint/2010/main" val="3565770816"/>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Oh the Places this     Key will go!</a:t>
            </a:r>
            <a:endParaRPr lang="en-US" dirty="0"/>
          </a:p>
        </p:txBody>
      </p:sp>
      <p:pic>
        <p:nvPicPr>
          <p:cNvPr id="8" name="Picture 7" descr="2016-04-18_14-23-47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990" y="3848982"/>
            <a:ext cx="2146300" cy="2260600"/>
          </a:xfrm>
          <a:prstGeom prst="rect">
            <a:avLst/>
          </a:prstGeom>
        </p:spPr>
      </p:pic>
      <p:pic>
        <p:nvPicPr>
          <p:cNvPr id="11" name="Picture 10"/>
          <p:cNvPicPr>
            <a:picLocks noChangeAspect="1"/>
          </p:cNvPicPr>
          <p:nvPr/>
        </p:nvPicPr>
        <p:blipFill>
          <a:blip r:embed="rId3"/>
          <a:stretch>
            <a:fillRect/>
          </a:stretch>
        </p:blipFill>
        <p:spPr>
          <a:xfrm>
            <a:off x="1533607" y="4795761"/>
            <a:ext cx="438265" cy="438265"/>
          </a:xfrm>
          <a:prstGeom prst="rect">
            <a:avLst/>
          </a:prstGeom>
          <a:effectLst>
            <a:glow rad="101600">
              <a:schemeClr val="accent1">
                <a:alpha val="75000"/>
              </a:schemeClr>
            </a:glow>
          </a:effectLst>
        </p:spPr>
      </p:pic>
      <p:pic>
        <p:nvPicPr>
          <p:cNvPr id="2" name="Picture 1" descr="2016-04-18_14-23-4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9243" y="3694241"/>
            <a:ext cx="2501900" cy="2603500"/>
          </a:xfrm>
          <a:prstGeom prst="rect">
            <a:avLst/>
          </a:prstGeom>
        </p:spPr>
      </p:pic>
      <p:pic>
        <p:nvPicPr>
          <p:cNvPr id="3" name="Picture 2" descr="2016-04-18_14-23-4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9377" y="1475631"/>
            <a:ext cx="2108200" cy="2362200"/>
          </a:xfrm>
          <a:prstGeom prst="rect">
            <a:avLst/>
          </a:prstGeom>
        </p:spPr>
      </p:pic>
      <p:pic>
        <p:nvPicPr>
          <p:cNvPr id="4" name="Picture 3" descr="GitSourceControl.1.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6208" y="6514310"/>
            <a:ext cx="1341120" cy="1341120"/>
          </a:xfrm>
          <a:prstGeom prst="rect">
            <a:avLst/>
          </a:prstGeom>
        </p:spPr>
      </p:pic>
      <p:cxnSp>
        <p:nvCxnSpPr>
          <p:cNvPr id="10" name="Elbow Connector 9"/>
          <p:cNvCxnSpPr>
            <a:stCxn id="8" idx="2"/>
          </p:cNvCxnSpPr>
          <p:nvPr/>
        </p:nvCxnSpPr>
        <p:spPr>
          <a:xfrm rot="16200000" flipH="1">
            <a:off x="2821344" y="4959377"/>
            <a:ext cx="1041870" cy="3342279"/>
          </a:xfrm>
          <a:prstGeom prst="bentConnector2">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3" name="Elbow Connector 12"/>
          <p:cNvCxnSpPr>
            <a:stCxn id="8" idx="0"/>
          </p:cNvCxnSpPr>
          <p:nvPr/>
        </p:nvCxnSpPr>
        <p:spPr>
          <a:xfrm rot="5400000" flipH="1" flipV="1">
            <a:off x="2688872" y="1522036"/>
            <a:ext cx="1309214" cy="3344679"/>
          </a:xfrm>
          <a:prstGeom prst="bentConnector2">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2389728" y="4812193"/>
            <a:ext cx="2623688" cy="1931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pic>
        <p:nvPicPr>
          <p:cNvPr id="25" name="Picture 24" descr="2016-04-18_14-23-4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0604" y="4493610"/>
            <a:ext cx="1775353" cy="1676722"/>
          </a:xfrm>
          <a:prstGeom prst="rect">
            <a:avLst/>
          </a:prstGeom>
        </p:spPr>
      </p:pic>
      <p:pic>
        <p:nvPicPr>
          <p:cNvPr id="26" name="Picture 25" descr="2016-04-18_14-23-48_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2756" y="1176537"/>
            <a:ext cx="1664981" cy="2065009"/>
          </a:xfrm>
          <a:prstGeom prst="rect">
            <a:avLst/>
          </a:prstGeom>
        </p:spPr>
      </p:pic>
      <p:pic>
        <p:nvPicPr>
          <p:cNvPr id="27" name="Picture 26" descr="2016-04-18_14-23-4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7367" y="4462211"/>
            <a:ext cx="1775353" cy="1676722"/>
          </a:xfrm>
          <a:prstGeom prst="rect">
            <a:avLst/>
          </a:prstGeom>
        </p:spPr>
      </p:pic>
      <p:pic>
        <p:nvPicPr>
          <p:cNvPr id="28" name="Picture 27" descr="2016-04-18_14-23-4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3345" y="4462211"/>
            <a:ext cx="1775353" cy="1676722"/>
          </a:xfrm>
          <a:prstGeom prst="rect">
            <a:avLst/>
          </a:prstGeom>
        </p:spPr>
      </p:pic>
      <p:pic>
        <p:nvPicPr>
          <p:cNvPr id="29" name="Picture 28" descr="2016-04-18_14-23-48_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05097" y="1161847"/>
            <a:ext cx="1664981" cy="2065009"/>
          </a:xfrm>
          <a:prstGeom prst="rect">
            <a:avLst/>
          </a:prstGeom>
        </p:spPr>
      </p:pic>
      <p:pic>
        <p:nvPicPr>
          <p:cNvPr id="30" name="Picture 29" descr="2016-04-18_14-23-48_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77434" y="1163866"/>
            <a:ext cx="1664981" cy="2065009"/>
          </a:xfrm>
          <a:prstGeom prst="rect">
            <a:avLst/>
          </a:prstGeom>
        </p:spPr>
      </p:pic>
      <p:pic>
        <p:nvPicPr>
          <p:cNvPr id="31" name="Picture 30" descr="2016-04-18_14-23-4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22737" y="6400455"/>
            <a:ext cx="1775353" cy="1676722"/>
          </a:xfrm>
          <a:prstGeom prst="rect">
            <a:avLst/>
          </a:prstGeom>
        </p:spPr>
      </p:pic>
      <p:pic>
        <p:nvPicPr>
          <p:cNvPr id="32" name="Picture 31" descr="2016-04-18_14-23-4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9500" y="6369056"/>
            <a:ext cx="1775353" cy="1676722"/>
          </a:xfrm>
          <a:prstGeom prst="rect">
            <a:avLst/>
          </a:prstGeom>
        </p:spPr>
      </p:pic>
      <p:pic>
        <p:nvPicPr>
          <p:cNvPr id="33" name="Picture 32" descr="2016-04-18_14-23-4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45478" y="6369056"/>
            <a:ext cx="1775353" cy="1676722"/>
          </a:xfrm>
          <a:prstGeom prst="rect">
            <a:avLst/>
          </a:prstGeom>
        </p:spPr>
      </p:pic>
      <p:pic>
        <p:nvPicPr>
          <p:cNvPr id="34" name="Picture 33" descr="2016-04-18_14-23-48_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85156" y="1512736"/>
            <a:ext cx="1664981" cy="2065009"/>
          </a:xfrm>
          <a:prstGeom prst="rect">
            <a:avLst/>
          </a:prstGeom>
        </p:spPr>
      </p:pic>
      <p:pic>
        <p:nvPicPr>
          <p:cNvPr id="35" name="Picture 34" descr="2016-04-18_14-23-48_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7497" y="1498046"/>
            <a:ext cx="1664981" cy="2065009"/>
          </a:xfrm>
          <a:prstGeom prst="rect">
            <a:avLst/>
          </a:prstGeom>
        </p:spPr>
      </p:pic>
      <p:pic>
        <p:nvPicPr>
          <p:cNvPr id="36" name="Picture 35" descr="2016-04-18_14-23-48_0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29834" y="1500065"/>
            <a:ext cx="1664981" cy="2065009"/>
          </a:xfrm>
          <a:prstGeom prst="rect">
            <a:avLst/>
          </a:prstGeom>
        </p:spPr>
      </p:pic>
      <p:sp>
        <p:nvSpPr>
          <p:cNvPr id="50" name="Right Arrow 49"/>
          <p:cNvSpPr/>
          <p:nvPr/>
        </p:nvSpPr>
        <p:spPr bwMode="auto">
          <a:xfrm>
            <a:off x="7486701" y="2105334"/>
            <a:ext cx="1771406" cy="877425"/>
          </a:xfrm>
          <a:prstGeom prst="right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2" name="Right Bracket 51"/>
          <p:cNvSpPr/>
          <p:nvPr/>
        </p:nvSpPr>
        <p:spPr>
          <a:xfrm>
            <a:off x="7486701" y="4745356"/>
            <a:ext cx="551475" cy="2523059"/>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54" name="Straight Arrow Connector 53"/>
          <p:cNvCxnSpPr>
            <a:stCxn id="52" idx="2"/>
          </p:cNvCxnSpPr>
          <p:nvPr/>
        </p:nvCxnSpPr>
        <p:spPr>
          <a:xfrm>
            <a:off x="8038176" y="6006886"/>
            <a:ext cx="1219931" cy="835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pic>
        <p:nvPicPr>
          <p:cNvPr id="55" name="Picture 54"/>
          <p:cNvPicPr>
            <a:picLocks noChangeAspect="1"/>
          </p:cNvPicPr>
          <p:nvPr/>
        </p:nvPicPr>
        <p:blipFill>
          <a:blip r:embed="rId3"/>
          <a:stretch>
            <a:fillRect/>
          </a:stretch>
        </p:blipFill>
        <p:spPr>
          <a:xfrm>
            <a:off x="7195078" y="380907"/>
            <a:ext cx="583331" cy="583331"/>
          </a:xfrm>
          <a:prstGeom prst="rect">
            <a:avLst/>
          </a:prstGeom>
          <a:effectLst>
            <a:glow rad="101600">
              <a:schemeClr val="accent1">
                <a:alpha val="75000"/>
              </a:schemeClr>
            </a:glow>
          </a:effectLst>
        </p:spPr>
      </p:pic>
    </p:spTree>
    <p:extLst>
      <p:ext uri="{BB962C8B-B14F-4D97-AF65-F5344CB8AC3E}">
        <p14:creationId xmlns:p14="http://schemas.microsoft.com/office/powerpoint/2010/main" val="3192307757"/>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Create a Cookbook</a:t>
            </a:r>
            <a:endParaRPr lang="en-US" b="1" dirty="0" smtClean="0"/>
          </a:p>
          <a:p>
            <a:pPr marL="457200" indent="-457200">
              <a:buFont typeface="Wingdings" charset="2"/>
              <a:buChar char="q"/>
            </a:pPr>
            <a:r>
              <a:rPr lang="en-US" b="1" dirty="0" smtClean="0"/>
              <a:t>Storing Data in Data Bags</a:t>
            </a:r>
          </a:p>
          <a:p>
            <a:pPr marL="457200" indent="-457200">
              <a:buFont typeface="Wingdings" charset="2"/>
              <a:buChar char="q"/>
            </a:pPr>
            <a:r>
              <a:rPr lang="en-US" b="1" dirty="0" smtClean="0"/>
              <a:t>Encrypting Data in Data Bags</a:t>
            </a:r>
          </a:p>
          <a:p>
            <a:pPr marL="457200" indent="-457200">
              <a:buFont typeface="Wingdings" charset="2"/>
              <a:buChar char="q"/>
            </a:pPr>
            <a:r>
              <a:rPr lang="en-US" b="1" dirty="0" smtClean="0"/>
              <a:t>Encrypting Data with Chef Vault</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267200"/>
            <a:ext cx="2867132" cy="969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Security is Important To Me</a:t>
            </a:r>
          </a:p>
        </p:txBody>
      </p:sp>
    </p:spTree>
    <p:extLst>
      <p:ext uri="{BB962C8B-B14F-4D97-AF65-F5344CB8AC3E}">
        <p14:creationId xmlns:p14="http://schemas.microsoft.com/office/powerpoint/2010/main" val="17319758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Created </a:t>
            </a:r>
            <a:r>
              <a:rPr lang="en-US" b="1" dirty="0" err="1"/>
              <a:t>data_bag</a:t>
            </a:r>
            <a:r>
              <a:rPr lang="en-US" b="1" dirty="0" smtClean="0"/>
              <a:t>[</a:t>
            </a:r>
            <a:r>
              <a:rPr lang="en-US" b="1" dirty="0" err="1" smtClean="0"/>
              <a:t>user_password</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knife data bag create </a:t>
            </a:r>
            <a:r>
              <a:rPr lang="en-US" dirty="0" err="1" smtClean="0"/>
              <a:t>user_password</a:t>
            </a:r>
            <a:endParaRPr lang="en-US" dirty="0"/>
          </a:p>
        </p:txBody>
      </p:sp>
      <p:sp>
        <p:nvSpPr>
          <p:cNvPr id="5" name="Title 4"/>
          <p:cNvSpPr>
            <a:spLocks noGrp="1"/>
          </p:cNvSpPr>
          <p:nvPr>
            <p:ph type="title"/>
          </p:nvPr>
        </p:nvSpPr>
        <p:spPr/>
        <p:txBody>
          <a:bodyPr/>
          <a:lstStyle/>
          <a:p>
            <a:r>
              <a:rPr lang="en-US" dirty="0" smtClean="0"/>
              <a:t>Create the Bag for all the Data</a:t>
            </a:r>
            <a:endParaRPr lang="en-US" dirty="0"/>
          </a:p>
        </p:txBody>
      </p:sp>
    </p:spTree>
    <p:extLst>
      <p:ext uri="{BB962C8B-B14F-4D97-AF65-F5344CB8AC3E}">
        <p14:creationId xmlns:p14="http://schemas.microsoft.com/office/powerpoint/2010/main" val="2424854586"/>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err="1"/>
              <a:t>apache_sites</a:t>
            </a:r>
            <a:endParaRPr lang="en-US" b="1" dirty="0"/>
          </a:p>
          <a:p>
            <a:r>
              <a:rPr lang="en-US" b="1" dirty="0" err="1"/>
              <a:t>aws_security_groups</a:t>
            </a:r>
            <a:endParaRPr lang="en-US" b="1" dirty="0"/>
          </a:p>
          <a:p>
            <a:r>
              <a:rPr lang="en-US" b="1" dirty="0"/>
              <a:t>groups</a:t>
            </a:r>
          </a:p>
          <a:p>
            <a:r>
              <a:rPr lang="en-US" b="1" dirty="0" err="1"/>
              <a:t>user_password</a:t>
            </a:r>
            <a:endParaRPr lang="en-US" b="1" dirty="0"/>
          </a:p>
        </p:txBody>
      </p:sp>
      <p:sp>
        <p:nvSpPr>
          <p:cNvPr id="3" name="Text Placeholder 2"/>
          <p:cNvSpPr>
            <a:spLocks noGrp="1"/>
          </p:cNvSpPr>
          <p:nvPr>
            <p:ph type="body" sz="quarter" idx="11"/>
          </p:nvPr>
        </p:nvSpPr>
        <p:spPr/>
        <p:txBody>
          <a:bodyPr/>
          <a:lstStyle/>
          <a:p>
            <a:r>
              <a:rPr lang="en-US" dirty="0" smtClean="0"/>
              <a:t>&gt; knife data bag list</a:t>
            </a:r>
            <a:endParaRPr lang="en-US" dirty="0"/>
          </a:p>
        </p:txBody>
      </p:sp>
      <p:sp>
        <p:nvSpPr>
          <p:cNvPr id="6" name="Content Placeholder 5"/>
          <p:cNvSpPr>
            <a:spLocks noGrp="1"/>
          </p:cNvSpPr>
          <p:nvPr>
            <p:ph sz="quarter" idx="12"/>
          </p:nvPr>
        </p:nvSpPr>
        <p:spPr>
          <a:xfrm>
            <a:off x="1127883" y="3913584"/>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List all the Data Bags</a:t>
            </a:r>
            <a:endParaRPr lang="en-US" dirty="0"/>
          </a:p>
        </p:txBody>
      </p:sp>
    </p:spTree>
    <p:extLst>
      <p:ext uri="{BB962C8B-B14F-4D97-AF65-F5344CB8AC3E}">
        <p14:creationId xmlns:p14="http://schemas.microsoft.com/office/powerpoint/2010/main" val="1426190420"/>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Locally Create a Data Bag Item</a:t>
            </a:r>
            <a:endParaRPr lang="en-US" dirty="0"/>
          </a:p>
        </p:txBody>
      </p:sp>
      <p:sp>
        <p:nvSpPr>
          <p:cNvPr id="3" name="Content Placeholder 2"/>
          <p:cNvSpPr>
            <a:spLocks noGrp="1"/>
          </p:cNvSpPr>
          <p:nvPr>
            <p:ph sz="quarter" idx="10"/>
          </p:nvPr>
        </p:nvSpPr>
        <p:spPr/>
        <p:txBody>
          <a:bodyPr/>
          <a:lstStyle/>
          <a:p>
            <a:r>
              <a:rPr lang="en-US" dirty="0" smtClean="0"/>
              <a:t>{</a:t>
            </a:r>
          </a:p>
          <a:p>
            <a:r>
              <a:rPr lang="en-US" dirty="0"/>
              <a:t> </a:t>
            </a:r>
            <a:r>
              <a:rPr lang="en-US" dirty="0" smtClean="0"/>
              <a:t> "id" : "</a:t>
            </a:r>
            <a:r>
              <a:rPr lang="en-US" dirty="0" err="1" smtClean="0"/>
              <a:t>fwebber</a:t>
            </a:r>
            <a:r>
              <a:rPr lang="en-US" dirty="0" smtClean="0"/>
              <a:t>",</a:t>
            </a:r>
          </a:p>
          <a:p>
            <a:r>
              <a:rPr lang="en-US" dirty="0"/>
              <a:t> </a:t>
            </a:r>
            <a:r>
              <a:rPr lang="en-US" dirty="0" smtClean="0"/>
              <a:t> </a:t>
            </a:r>
            <a:r>
              <a:rPr lang="en-US" dirty="0"/>
              <a:t>"password" : "$1$bacon$W./fF8LJQtN9IXnUt6WNl1</a:t>
            </a:r>
            <a:r>
              <a:rPr lang="en-US" dirty="0" smtClean="0"/>
              <a:t>"</a:t>
            </a:r>
          </a:p>
          <a:p>
            <a:r>
              <a:rPr lang="en-US" dirty="0"/>
              <a:t>}</a:t>
            </a:r>
          </a:p>
        </p:txBody>
      </p:sp>
      <p:sp>
        <p:nvSpPr>
          <p:cNvPr id="4" name="Text Placeholder 3"/>
          <p:cNvSpPr>
            <a:spLocks noGrp="1"/>
          </p:cNvSpPr>
          <p:nvPr>
            <p:ph type="body" sz="quarter" idx="11"/>
          </p:nvPr>
        </p:nvSpPr>
        <p:spPr/>
        <p:txBody>
          <a:bodyPr/>
          <a:lstStyle/>
          <a:p>
            <a:r>
              <a:rPr lang="en-US" dirty="0" smtClean="0"/>
              <a:t>~/users/</a:t>
            </a:r>
            <a:r>
              <a:rPr lang="en-US" dirty="0" err="1" smtClean="0"/>
              <a:t>fwebber.json</a:t>
            </a:r>
            <a:endParaRPr lang="en-US" dirty="0"/>
          </a:p>
        </p:txBody>
      </p:sp>
    </p:spTree>
    <p:extLst>
      <p:ext uri="{BB962C8B-B14F-4D97-AF65-F5344CB8AC3E}">
        <p14:creationId xmlns:p14="http://schemas.microsoft.com/office/powerpoint/2010/main" val="1761213453"/>
      </p:ext>
    </p:extLst>
  </p:cSld>
  <p:clrMapOvr>
    <a:masterClrMapping/>
  </p:clrMapOvr>
  <p:transition xmlns:p14="http://schemas.microsoft.com/office/powerpoint/2010/mai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SGT - Radio/COMSEC Repair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519093" y="1726227"/>
            <a:ext cx="6892517" cy="5169388"/>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12257436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Updated </a:t>
            </a:r>
            <a:r>
              <a:rPr lang="en-US" b="1" dirty="0" err="1"/>
              <a:t>data_bag_item</a:t>
            </a:r>
            <a:r>
              <a:rPr lang="en-US" b="1" dirty="0"/>
              <a:t>[</a:t>
            </a:r>
            <a:r>
              <a:rPr lang="en-US" b="1" dirty="0" err="1"/>
              <a:t>user_password</a:t>
            </a:r>
            <a:r>
              <a:rPr lang="en-US" b="1" dirty="0"/>
              <a:t>::</a:t>
            </a:r>
            <a:r>
              <a:rPr lang="en-US" b="1" dirty="0" err="1"/>
              <a:t>fwebber</a:t>
            </a:r>
            <a:r>
              <a:rPr lang="en-US" b="1" dirty="0"/>
              <a:t>]</a:t>
            </a:r>
          </a:p>
        </p:txBody>
      </p:sp>
      <p:sp>
        <p:nvSpPr>
          <p:cNvPr id="3" name="Text Placeholder 2"/>
          <p:cNvSpPr>
            <a:spLocks noGrp="1"/>
          </p:cNvSpPr>
          <p:nvPr>
            <p:ph type="body" sz="quarter" idx="11"/>
          </p:nvPr>
        </p:nvSpPr>
        <p:spPr/>
        <p:txBody>
          <a:bodyPr/>
          <a:lstStyle/>
          <a:p>
            <a:r>
              <a:rPr lang="en-US" dirty="0" smtClean="0"/>
              <a:t>&gt; knife data bag from file </a:t>
            </a:r>
            <a:r>
              <a:rPr lang="en-US" dirty="0" err="1" smtClean="0"/>
              <a:t>user_password</a:t>
            </a:r>
            <a:r>
              <a:rPr lang="en-US" dirty="0" smtClean="0"/>
              <a:t> ./</a:t>
            </a:r>
            <a:r>
              <a:rPr lang="en-US" dirty="0" err="1" smtClean="0"/>
              <a:t>fwebber.json</a:t>
            </a:r>
            <a:endParaRPr lang="en-US" dirty="0"/>
          </a:p>
        </p:txBody>
      </p:sp>
      <p:sp>
        <p:nvSpPr>
          <p:cNvPr id="5" name="Title 4"/>
          <p:cNvSpPr>
            <a:spLocks noGrp="1"/>
          </p:cNvSpPr>
          <p:nvPr>
            <p:ph type="title"/>
          </p:nvPr>
        </p:nvSpPr>
        <p:spPr/>
        <p:txBody>
          <a:bodyPr/>
          <a:lstStyle/>
          <a:p>
            <a:r>
              <a:rPr lang="en-US" dirty="0" smtClean="0"/>
              <a:t>Upload the Data Bag Item</a:t>
            </a:r>
            <a:endParaRPr lang="en-US" dirty="0"/>
          </a:p>
        </p:txBody>
      </p:sp>
    </p:spTree>
    <p:extLst>
      <p:ext uri="{BB962C8B-B14F-4D97-AF65-F5344CB8AC3E}">
        <p14:creationId xmlns:p14="http://schemas.microsoft.com/office/powerpoint/2010/main" val="1724295253"/>
      </p:ext>
    </p:extLst>
  </p:cSld>
  <p:clrMapOvr>
    <a:masterClrMapping/>
  </p:clrMapOvr>
  <p:transition xmlns:p14="http://schemas.microsoft.com/office/powerpoint/2010/mai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Unencrypted data bag detected, ignoring any provided </a:t>
            </a:r>
            <a:r>
              <a:rPr lang="en-US" b="1" dirty="0" smtClean="0"/>
              <a:t>secret ...</a:t>
            </a:r>
            <a:endParaRPr lang="en-US" b="1" dirty="0"/>
          </a:p>
          <a:p>
            <a:r>
              <a:rPr lang="en-US" b="1" dirty="0"/>
              <a:t>id:       </a:t>
            </a:r>
            <a:r>
              <a:rPr lang="en-US" b="1" dirty="0" err="1"/>
              <a:t>fwebber</a:t>
            </a:r>
            <a:endParaRPr lang="en-US" b="1" dirty="0"/>
          </a:p>
          <a:p>
            <a:r>
              <a:rPr lang="en-US" b="1" dirty="0"/>
              <a:t>password: $1$bacon$W./fF8LJQtN9IXnUt6WNl1</a:t>
            </a:r>
          </a:p>
        </p:txBody>
      </p:sp>
      <p:sp>
        <p:nvSpPr>
          <p:cNvPr id="3" name="Text Placeholder 2"/>
          <p:cNvSpPr>
            <a:spLocks noGrp="1"/>
          </p:cNvSpPr>
          <p:nvPr>
            <p:ph type="body" sz="quarter" idx="11"/>
          </p:nvPr>
        </p:nvSpPr>
        <p:spPr/>
        <p:txBody>
          <a:bodyPr/>
          <a:lstStyle/>
          <a:p>
            <a:r>
              <a:rPr lang="en-US" dirty="0" smtClean="0"/>
              <a:t>&gt; knife data bag show </a:t>
            </a:r>
            <a:r>
              <a:rPr lang="en-US" dirty="0" err="1" smtClean="0"/>
              <a:t>user_password</a:t>
            </a:r>
            <a:r>
              <a:rPr lang="en-US" dirty="0" smtClean="0"/>
              <a:t> </a:t>
            </a:r>
            <a:r>
              <a:rPr lang="en-US" dirty="0" err="1" smtClean="0"/>
              <a:t>fwebber</a:t>
            </a:r>
            <a:endParaRPr lang="en-US" dirty="0"/>
          </a:p>
        </p:txBody>
      </p:sp>
      <p:sp>
        <p:nvSpPr>
          <p:cNvPr id="5" name="Title 4"/>
          <p:cNvSpPr>
            <a:spLocks noGrp="1"/>
          </p:cNvSpPr>
          <p:nvPr>
            <p:ph type="title"/>
          </p:nvPr>
        </p:nvSpPr>
        <p:spPr/>
        <p:txBody>
          <a:bodyPr/>
          <a:lstStyle/>
          <a:p>
            <a:r>
              <a:rPr lang="en-US" dirty="0" smtClean="0"/>
              <a:t>Show the Data Bag Item</a:t>
            </a:r>
            <a:endParaRPr lang="en-US" dirty="0"/>
          </a:p>
        </p:txBody>
      </p:sp>
    </p:spTree>
    <p:extLst>
      <p:ext uri="{BB962C8B-B14F-4D97-AF65-F5344CB8AC3E}">
        <p14:creationId xmlns:p14="http://schemas.microsoft.com/office/powerpoint/2010/main" val="3782017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Update the Recipe to use the Data Bag</a:t>
            </a:r>
            <a:endParaRPr lang="en-US" dirty="0"/>
          </a:p>
        </p:txBody>
      </p:sp>
      <p:sp>
        <p:nvSpPr>
          <p:cNvPr id="3" name="Content Placeholder 2"/>
          <p:cNvSpPr>
            <a:spLocks noGrp="1"/>
          </p:cNvSpPr>
          <p:nvPr>
            <p:ph sz="quarter" idx="10"/>
          </p:nvPr>
        </p:nvSpPr>
        <p:spPr/>
        <p:txBody>
          <a:bodyPr/>
          <a:lstStyle/>
          <a:p>
            <a:r>
              <a:rPr lang="en-US" dirty="0" err="1"/>
              <a:t>fwebber_password</a:t>
            </a:r>
            <a:r>
              <a:rPr lang="en-US" dirty="0"/>
              <a:t> = </a:t>
            </a:r>
            <a:r>
              <a:rPr lang="en-US" dirty="0" err="1"/>
              <a:t>data_bag_item</a:t>
            </a:r>
            <a:r>
              <a:rPr lang="en-US" dirty="0"/>
              <a:t>('user_password','</a:t>
            </a:r>
            <a:r>
              <a:rPr lang="en-US" dirty="0" err="1"/>
              <a:t>fwebber</a:t>
            </a:r>
            <a:r>
              <a:rPr lang="en-US" dirty="0"/>
              <a:t>')</a:t>
            </a:r>
          </a:p>
          <a:p>
            <a:endParaRPr lang="en-US" dirty="0"/>
          </a:p>
          <a:p>
            <a:r>
              <a:rPr lang="en-US" dirty="0"/>
              <a:t>user '</a:t>
            </a:r>
            <a:r>
              <a:rPr lang="en-US" dirty="0" err="1"/>
              <a:t>fwebber</a:t>
            </a:r>
            <a:r>
              <a:rPr lang="en-US" dirty="0"/>
              <a:t>' do</a:t>
            </a:r>
          </a:p>
          <a:p>
            <a:r>
              <a:rPr lang="en-US" dirty="0"/>
              <a:t>  comment 'Franklin Webber'</a:t>
            </a:r>
          </a:p>
          <a:p>
            <a:r>
              <a:rPr lang="en-US" dirty="0"/>
              <a:t>  </a:t>
            </a:r>
            <a:r>
              <a:rPr lang="en-US" dirty="0" err="1"/>
              <a:t>uid</a:t>
            </a:r>
            <a:r>
              <a:rPr lang="en-US" dirty="0"/>
              <a:t> 2000</a:t>
            </a:r>
          </a:p>
          <a:p>
            <a:r>
              <a:rPr lang="en-US" dirty="0"/>
              <a:t>  home '/home/</a:t>
            </a:r>
            <a:r>
              <a:rPr lang="en-US" dirty="0" err="1"/>
              <a:t>fwebber</a:t>
            </a:r>
            <a:r>
              <a:rPr lang="en-US" dirty="0"/>
              <a:t>'</a:t>
            </a:r>
          </a:p>
          <a:p>
            <a:r>
              <a:rPr lang="en-US" dirty="0"/>
              <a:t>  shell '/bin/bash</a:t>
            </a:r>
            <a:r>
              <a:rPr lang="en-US" dirty="0" smtClean="0"/>
              <a:t>'</a:t>
            </a:r>
          </a:p>
          <a:p>
            <a:r>
              <a:rPr lang="en-US" dirty="0" smtClean="0"/>
              <a:t>  password </a:t>
            </a:r>
            <a:r>
              <a:rPr lang="en-US" dirty="0"/>
              <a:t>'$1$bacon$W./fF8LJQtN9IXnUt6WNl1'</a:t>
            </a:r>
          </a:p>
          <a:p>
            <a:r>
              <a:rPr lang="en-US" dirty="0" smtClean="0"/>
              <a:t>  password </a:t>
            </a:r>
            <a:r>
              <a:rPr lang="en-US" dirty="0" err="1" smtClean="0"/>
              <a:t>fwebber_password</a:t>
            </a:r>
            <a:r>
              <a:rPr lang="en-US" dirty="0" smtClean="0"/>
              <a:t>['password']</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~/users/recipes/</a:t>
            </a:r>
            <a:r>
              <a:rPr lang="en-US" dirty="0" err="1" smtClean="0"/>
              <a:t>default.rb</a:t>
            </a:r>
            <a:endParaRPr lang="en-US" dirty="0"/>
          </a:p>
        </p:txBody>
      </p:sp>
      <p:sp>
        <p:nvSpPr>
          <p:cNvPr id="10" name="Text Placeholder 9"/>
          <p:cNvSpPr>
            <a:spLocks noGrp="1"/>
          </p:cNvSpPr>
          <p:nvPr>
            <p:ph type="body" sz="quarter" idx="12"/>
          </p:nvPr>
        </p:nvSpPr>
        <p:spPr>
          <a:xfrm>
            <a:off x="1124446" y="5781314"/>
            <a:ext cx="14404273" cy="554751"/>
          </a:xfrm>
        </p:spPr>
        <p:txBody>
          <a:bodyPr/>
          <a:lstStyle/>
          <a:p>
            <a:r>
              <a:rPr lang="en-US" dirty="0" smtClean="0"/>
              <a:t>-</a:t>
            </a:r>
            <a:endParaRPr lang="en-US" dirty="0"/>
          </a:p>
        </p:txBody>
      </p:sp>
      <p:sp>
        <p:nvSpPr>
          <p:cNvPr id="11" name="Text Placeholder 10"/>
          <p:cNvSpPr>
            <a:spLocks noGrp="1"/>
          </p:cNvSpPr>
          <p:nvPr>
            <p:ph type="body" sz="quarter" idx="13"/>
          </p:nvPr>
        </p:nvSpPr>
        <p:spPr>
          <a:xfrm>
            <a:off x="1135042" y="2135066"/>
            <a:ext cx="14404273" cy="626533"/>
          </a:xfrm>
        </p:spPr>
        <p:txBody>
          <a:bodyPr/>
          <a:lstStyle/>
          <a:p>
            <a:r>
              <a:rPr lang="en-US" dirty="0" smtClean="0"/>
              <a:t>+</a:t>
            </a:r>
            <a:endParaRPr lang="en-US" dirty="0"/>
          </a:p>
        </p:txBody>
      </p:sp>
      <p:sp>
        <p:nvSpPr>
          <p:cNvPr id="12" name="Rectangle 11"/>
          <p:cNvSpPr/>
          <p:nvPr/>
        </p:nvSpPr>
        <p:spPr bwMode="auto">
          <a:xfrm>
            <a:off x="1119662" y="6349420"/>
            <a:ext cx="14421926" cy="618233"/>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4400" dirty="0" smtClean="0">
                <a:solidFill>
                  <a:schemeClr val="tx2"/>
                </a:solidFill>
                <a:latin typeface="Courier New"/>
                <a:cs typeface="Courier New"/>
              </a:rPr>
              <a:t>+</a:t>
            </a:r>
            <a:endParaRPr lang="en-US" sz="4400" dirty="0" smtClean="0">
              <a:solidFill>
                <a:schemeClr val="tx2"/>
              </a:solidFill>
              <a:latin typeface="Courier New"/>
              <a:cs typeface="Courier New"/>
            </a:endParaRPr>
          </a:p>
        </p:txBody>
      </p:sp>
    </p:spTree>
    <p:extLst>
      <p:ext uri="{BB962C8B-B14F-4D97-AF65-F5344CB8AC3E}">
        <p14:creationId xmlns:p14="http://schemas.microsoft.com/office/powerpoint/2010/main" val="20400792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dirty="0" err="1"/>
              <a:t>fwebber_password</a:t>
            </a:r>
            <a:r>
              <a:rPr lang="en-US" dirty="0"/>
              <a:t> = </a:t>
            </a:r>
            <a:r>
              <a:rPr lang="en-US" dirty="0" err="1"/>
              <a:t>data_bag_item</a:t>
            </a:r>
            <a:r>
              <a:rPr lang="en-US" dirty="0"/>
              <a:t>('user_password'</a:t>
            </a:r>
            <a:r>
              <a:rPr lang="en-US" dirty="0" smtClean="0"/>
              <a:t>,'</a:t>
            </a:r>
            <a:r>
              <a:rPr lang="en-US" dirty="0" err="1" smtClean="0"/>
              <a:t>fwebber</a:t>
            </a:r>
            <a:r>
              <a:rPr lang="en-US" dirty="0" smtClean="0"/>
              <a:t>')</a:t>
            </a:r>
          </a:p>
          <a:p>
            <a:endParaRPr lang="en-US" dirty="0" smtClean="0"/>
          </a:p>
          <a:p>
            <a:r>
              <a:rPr lang="en-US" dirty="0" smtClean="0"/>
              <a:t>user '</a:t>
            </a:r>
            <a:r>
              <a:rPr lang="en-US" dirty="0" err="1" smtClean="0"/>
              <a:t>fwebber</a:t>
            </a:r>
            <a:r>
              <a:rPr lang="en-US" dirty="0" smtClean="0"/>
              <a:t>' do</a:t>
            </a:r>
          </a:p>
          <a:p>
            <a:r>
              <a:rPr lang="en-US" dirty="0" smtClean="0"/>
              <a:t>  </a:t>
            </a:r>
            <a:r>
              <a:rPr lang="en-US" dirty="0"/>
              <a:t>comment 'Franklin Webber'</a:t>
            </a:r>
          </a:p>
          <a:p>
            <a:r>
              <a:rPr lang="en-US" dirty="0"/>
              <a:t>  </a:t>
            </a:r>
            <a:r>
              <a:rPr lang="en-US" dirty="0" err="1"/>
              <a:t>uid</a:t>
            </a:r>
            <a:r>
              <a:rPr lang="en-US" dirty="0"/>
              <a:t> 2000</a:t>
            </a:r>
          </a:p>
          <a:p>
            <a:r>
              <a:rPr lang="en-US" dirty="0"/>
              <a:t>  home '/home/</a:t>
            </a:r>
            <a:r>
              <a:rPr lang="en-US" dirty="0" err="1"/>
              <a:t>fwebber</a:t>
            </a:r>
            <a:r>
              <a:rPr lang="en-US" dirty="0"/>
              <a:t>'</a:t>
            </a:r>
          </a:p>
          <a:p>
            <a:r>
              <a:rPr lang="en-US" dirty="0"/>
              <a:t>  shell '/bin/bash'</a:t>
            </a:r>
          </a:p>
          <a:p>
            <a:r>
              <a:rPr lang="en-US" dirty="0"/>
              <a:t>  password </a:t>
            </a:r>
            <a:r>
              <a:rPr lang="en-US" dirty="0" err="1"/>
              <a:t>fwebber_password</a:t>
            </a:r>
            <a:r>
              <a:rPr lang="en-US" dirty="0"/>
              <a:t>['password']</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2146760"/>
            <a:ext cx="14404273" cy="661351"/>
          </a:xfrm>
        </p:spPr>
        <p:txBody>
          <a:bodyPr/>
          <a:lstStyle/>
          <a:p>
            <a:endParaRPr lang="en-US" dirty="0"/>
          </a:p>
        </p:txBody>
      </p:sp>
    </p:spTree>
    <p:extLst>
      <p:ext uri="{BB962C8B-B14F-4D97-AF65-F5344CB8AC3E}">
        <p14:creationId xmlns:p14="http://schemas.microsoft.com/office/powerpoint/2010/main" val="3638831248"/>
      </p:ext>
    </p:extLst>
  </p:cSld>
  <p:clrMapOvr>
    <a:masterClrMapping/>
  </p:clrMapOvr>
  <p:transition xmlns:p14="http://schemas.microsoft.com/office/powerpoint/2010/mai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b="1" dirty="0" smtClean="0">
                <a:latin typeface="Courier New"/>
                <a:cs typeface="Courier New"/>
              </a:rPr>
              <a:t>{ </a:t>
            </a:r>
          </a:p>
          <a:p>
            <a:r>
              <a:rPr lang="en-US" sz="2800" b="1" dirty="0" smtClean="0">
                <a:latin typeface="Courier New"/>
                <a:cs typeface="Courier New"/>
              </a:rPr>
              <a:t>  "id" : "</a:t>
            </a:r>
            <a:r>
              <a:rPr lang="en-US" sz="2800" b="1" dirty="0" err="1" smtClean="0">
                <a:latin typeface="Courier New"/>
                <a:cs typeface="Courier New"/>
              </a:rPr>
              <a:t>fwebber</a:t>
            </a:r>
            <a:r>
              <a:rPr lang="en-US" sz="2800" b="1" dirty="0" smtClean="0">
                <a:latin typeface="Courier New"/>
                <a:cs typeface="Courier New"/>
              </a:rPr>
              <a:t>",</a:t>
            </a:r>
          </a:p>
          <a:p>
            <a:r>
              <a:rPr lang="en-US" sz="2800" b="1" dirty="0">
                <a:latin typeface="Courier New"/>
                <a:cs typeface="Courier New"/>
              </a:rPr>
              <a:t> </a:t>
            </a:r>
            <a:r>
              <a:rPr lang="en-US" sz="2800" b="1" dirty="0" smtClean="0">
                <a:latin typeface="Courier New"/>
                <a:cs typeface="Courier New"/>
              </a:rPr>
              <a:t> "comment" : "Franklin Webber",</a:t>
            </a:r>
          </a:p>
          <a:p>
            <a:r>
              <a:rPr lang="en-US" sz="2800" b="1" dirty="0">
                <a:latin typeface="Courier New"/>
                <a:cs typeface="Courier New"/>
              </a:rPr>
              <a:t> </a:t>
            </a:r>
            <a:r>
              <a:rPr lang="en-US" sz="2800" b="1" dirty="0" smtClean="0">
                <a:latin typeface="Courier New"/>
                <a:cs typeface="Courier New"/>
              </a:rPr>
              <a:t> "</a:t>
            </a:r>
            <a:r>
              <a:rPr lang="en-US" sz="2800" b="1" dirty="0" err="1" smtClean="0">
                <a:latin typeface="Courier New"/>
                <a:cs typeface="Courier New"/>
              </a:rPr>
              <a:t>uid</a:t>
            </a:r>
            <a:r>
              <a:rPr lang="en-US" sz="2800" b="1" dirty="0" smtClean="0">
                <a:latin typeface="Courier New"/>
                <a:cs typeface="Courier New"/>
              </a:rPr>
              <a:t>" : 2000,</a:t>
            </a:r>
          </a:p>
          <a:p>
            <a:r>
              <a:rPr lang="en-US" sz="2800" b="1" dirty="0">
                <a:latin typeface="Courier New"/>
                <a:cs typeface="Courier New"/>
              </a:rPr>
              <a:t> </a:t>
            </a:r>
            <a:r>
              <a:rPr lang="en-US" sz="2800" b="1" dirty="0" smtClean="0">
                <a:latin typeface="Courier New"/>
                <a:cs typeface="Courier New"/>
              </a:rPr>
              <a:t> "home" : "/home/</a:t>
            </a:r>
            <a:r>
              <a:rPr lang="en-US" sz="2800" b="1" dirty="0" err="1" smtClean="0">
                <a:latin typeface="Courier New"/>
                <a:cs typeface="Courier New"/>
              </a:rPr>
              <a:t>fwebber</a:t>
            </a:r>
            <a:r>
              <a:rPr lang="en-US" sz="2800" b="1" dirty="0" smtClean="0">
                <a:latin typeface="Courier New"/>
                <a:cs typeface="Courier New"/>
              </a:rPr>
              <a:t>",</a:t>
            </a:r>
          </a:p>
          <a:p>
            <a:r>
              <a:rPr lang="en-US" sz="2800" b="1" dirty="0">
                <a:latin typeface="Courier New"/>
                <a:cs typeface="Courier New"/>
              </a:rPr>
              <a:t> </a:t>
            </a:r>
            <a:r>
              <a:rPr lang="en-US" sz="2800" b="1" dirty="0" smtClean="0">
                <a:latin typeface="Courier New"/>
                <a:cs typeface="Courier New"/>
              </a:rPr>
              <a:t> "shell" : "/bin/bash"</a:t>
            </a:r>
          </a:p>
          <a:p>
            <a:r>
              <a:rPr lang="en-US" sz="2800" b="1" dirty="0">
                <a:latin typeface="Courier New"/>
                <a:cs typeface="Courier New"/>
              </a:rPr>
              <a:t>}</a:t>
            </a:r>
          </a:p>
        </p:txBody>
      </p:sp>
      <p:sp>
        <p:nvSpPr>
          <p:cNvPr id="3" name="Content Placeholder 2"/>
          <p:cNvSpPr>
            <a:spLocks noGrp="1"/>
          </p:cNvSpPr>
          <p:nvPr>
            <p:ph sz="quarter" idx="12"/>
          </p:nvPr>
        </p:nvSpPr>
        <p:spPr/>
        <p:txBody>
          <a:bodyPr>
            <a:normAutofit/>
          </a:bodyPr>
          <a:lstStyle/>
          <a:p>
            <a:r>
              <a:rPr lang="en-US" sz="2800" b="1" dirty="0" smtClean="0">
                <a:latin typeface="Courier New"/>
                <a:cs typeface="Courier New"/>
              </a:rPr>
              <a:t>{</a:t>
            </a:r>
          </a:p>
          <a:p>
            <a:r>
              <a:rPr lang="en-US" sz="2800" b="1" dirty="0">
                <a:latin typeface="Courier New"/>
                <a:cs typeface="Courier New"/>
              </a:rPr>
              <a:t> </a:t>
            </a:r>
            <a:r>
              <a:rPr lang="en-US" sz="2800" b="1" dirty="0" smtClean="0">
                <a:latin typeface="Courier New"/>
                <a:cs typeface="Courier New"/>
              </a:rPr>
              <a:t> "id" : "</a:t>
            </a:r>
            <a:r>
              <a:rPr lang="en-US" sz="2800" b="1" dirty="0" err="1" smtClean="0">
                <a:latin typeface="Courier New"/>
                <a:cs typeface="Courier New"/>
              </a:rPr>
              <a:t>fwebber</a:t>
            </a:r>
            <a:r>
              <a:rPr lang="en-US" sz="2800" b="1" dirty="0" smtClean="0">
                <a:latin typeface="Courier New"/>
                <a:cs typeface="Courier New"/>
              </a:rPr>
              <a:t>",</a:t>
            </a:r>
          </a:p>
          <a:p>
            <a:r>
              <a:rPr lang="en-US" sz="2800" b="1" dirty="0">
                <a:latin typeface="Courier New"/>
                <a:cs typeface="Courier New"/>
              </a:rPr>
              <a:t> </a:t>
            </a:r>
            <a:r>
              <a:rPr lang="en-US" sz="2800" b="1" dirty="0" smtClean="0">
                <a:latin typeface="Courier New"/>
                <a:cs typeface="Courier New"/>
              </a:rPr>
              <a:t> "password" </a:t>
            </a:r>
            <a:r>
              <a:rPr lang="en-US" sz="2800" b="1" dirty="0">
                <a:latin typeface="Courier New"/>
                <a:cs typeface="Courier New"/>
              </a:rPr>
              <a:t>: "$1$bacon$W</a:t>
            </a:r>
            <a:r>
              <a:rPr lang="en-US" sz="2800" b="1" dirty="0" smtClean="0">
                <a:latin typeface="Courier New"/>
                <a:cs typeface="Courier New"/>
              </a:rPr>
              <a:t>./..."</a:t>
            </a:r>
          </a:p>
          <a:p>
            <a:r>
              <a:rPr lang="en-US" sz="2800" b="1" dirty="0">
                <a:latin typeface="Courier New"/>
                <a:cs typeface="Courier New"/>
              </a:rPr>
              <a:t>}</a:t>
            </a:r>
          </a:p>
        </p:txBody>
      </p:sp>
      <p:sp>
        <p:nvSpPr>
          <p:cNvPr id="4" name="Text Placeholder 3"/>
          <p:cNvSpPr>
            <a:spLocks noGrp="1"/>
          </p:cNvSpPr>
          <p:nvPr>
            <p:ph type="body" sz="quarter" idx="15"/>
          </p:nvPr>
        </p:nvSpPr>
        <p:spPr/>
        <p:txBody>
          <a:bodyPr/>
          <a:lstStyle/>
          <a:p>
            <a:r>
              <a:rPr lang="en-US" dirty="0" smtClean="0"/>
              <a:t>User Data</a:t>
            </a:r>
            <a:endParaRPr lang="en-US" dirty="0"/>
          </a:p>
        </p:txBody>
      </p:sp>
      <p:sp>
        <p:nvSpPr>
          <p:cNvPr id="5" name="Text Placeholder 4"/>
          <p:cNvSpPr>
            <a:spLocks noGrp="1"/>
          </p:cNvSpPr>
          <p:nvPr>
            <p:ph type="body" sz="quarter" idx="16"/>
          </p:nvPr>
        </p:nvSpPr>
        <p:spPr/>
        <p:txBody>
          <a:bodyPr/>
          <a:lstStyle/>
          <a:p>
            <a:r>
              <a:rPr lang="en-US" dirty="0" smtClean="0"/>
              <a:t>User Passwords</a:t>
            </a:r>
            <a:endParaRPr lang="en-US" dirty="0"/>
          </a:p>
        </p:txBody>
      </p:sp>
      <p:pic>
        <p:nvPicPr>
          <p:cNvPr id="6" name="Picture 5" descr="2016-04-18_15-20-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140" y="5162703"/>
            <a:ext cx="1677721" cy="22845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88142165"/>
      </p:ext>
    </p:extLst>
  </p:cSld>
  <p:clrMapOvr>
    <a:masterClrMapping/>
  </p:clrMapOvr>
  <p:transition xmlns:p14="http://schemas.microsoft.com/office/powerpoint/2010/mai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all the User Data in a Data Bag</a:t>
            </a:r>
            <a:endParaRPr lang="en-US" dirty="0"/>
          </a:p>
        </p:txBody>
      </p:sp>
      <p:sp>
        <p:nvSpPr>
          <p:cNvPr id="3" name="Content Placeholder 2"/>
          <p:cNvSpPr>
            <a:spLocks noGrp="1"/>
          </p:cNvSpPr>
          <p:nvPr>
            <p:ph sz="quarter" idx="10"/>
          </p:nvPr>
        </p:nvSpPr>
        <p:spPr/>
        <p:txBody>
          <a:bodyPr>
            <a:normAutofit/>
          </a:bodyPr>
          <a:lstStyle/>
          <a:p>
            <a:r>
              <a:rPr lang="en-US" dirty="0" err="1" smtClean="0"/>
              <a:t>all_users_data</a:t>
            </a:r>
            <a:r>
              <a:rPr lang="en-US" dirty="0" smtClean="0"/>
              <a:t> = </a:t>
            </a:r>
            <a:r>
              <a:rPr lang="en-US" dirty="0"/>
              <a:t>search('user','*:*')</a:t>
            </a:r>
          </a:p>
          <a:p>
            <a:endParaRPr lang="en-US" dirty="0"/>
          </a:p>
          <a:p>
            <a:r>
              <a:rPr lang="en-US" dirty="0" err="1"/>
              <a:t>all_users_data</a:t>
            </a:r>
            <a:r>
              <a:rPr lang="en-US" dirty="0" err="1" smtClean="0"/>
              <a:t>.each</a:t>
            </a:r>
            <a:r>
              <a:rPr lang="en-US" dirty="0" smtClean="0"/>
              <a:t> </a:t>
            </a:r>
            <a:r>
              <a:rPr lang="en-US" dirty="0"/>
              <a:t>do </a:t>
            </a:r>
            <a:r>
              <a:rPr lang="en-US" dirty="0" smtClean="0"/>
              <a:t>|data|</a:t>
            </a:r>
            <a:endParaRPr lang="en-US" dirty="0"/>
          </a:p>
          <a:p>
            <a:r>
              <a:rPr lang="en-US" dirty="0"/>
              <a:t>  user </a:t>
            </a:r>
            <a:r>
              <a:rPr lang="en-US" dirty="0" smtClean="0"/>
              <a:t>data[</a:t>
            </a:r>
            <a:r>
              <a:rPr lang="en-US" dirty="0"/>
              <a:t>'id'] do</a:t>
            </a:r>
          </a:p>
          <a:p>
            <a:r>
              <a:rPr lang="en-US" dirty="0"/>
              <a:t>    comment </a:t>
            </a:r>
            <a:r>
              <a:rPr lang="en-US" dirty="0" smtClean="0"/>
              <a:t>data[</a:t>
            </a:r>
            <a:r>
              <a:rPr lang="en-US" dirty="0"/>
              <a:t>'comment']</a:t>
            </a:r>
          </a:p>
          <a:p>
            <a:r>
              <a:rPr lang="en-US" dirty="0"/>
              <a:t>    </a:t>
            </a:r>
            <a:r>
              <a:rPr lang="en-US" dirty="0" err="1"/>
              <a:t>uid</a:t>
            </a:r>
            <a:r>
              <a:rPr lang="en-US" dirty="0"/>
              <a:t> </a:t>
            </a:r>
            <a:r>
              <a:rPr lang="en-US" dirty="0" smtClean="0"/>
              <a:t>data[</a:t>
            </a:r>
            <a:r>
              <a:rPr lang="en-US" dirty="0"/>
              <a:t>'</a:t>
            </a:r>
            <a:r>
              <a:rPr lang="en-US" dirty="0" err="1"/>
              <a:t>uid</a:t>
            </a:r>
            <a:r>
              <a:rPr lang="en-US" dirty="0"/>
              <a:t>']</a:t>
            </a:r>
          </a:p>
          <a:p>
            <a:r>
              <a:rPr lang="en-US" dirty="0"/>
              <a:t>    home </a:t>
            </a:r>
            <a:r>
              <a:rPr lang="en-US" dirty="0" smtClean="0"/>
              <a:t>data</a:t>
            </a:r>
            <a:r>
              <a:rPr lang="en-US" dirty="0"/>
              <a:t>['home']</a:t>
            </a:r>
          </a:p>
          <a:p>
            <a:r>
              <a:rPr lang="en-US" dirty="0"/>
              <a:t>    shell </a:t>
            </a:r>
            <a:r>
              <a:rPr lang="en-US" dirty="0" smtClean="0"/>
              <a:t>data</a:t>
            </a:r>
            <a:r>
              <a:rPr lang="en-US" dirty="0"/>
              <a:t>['shell']</a:t>
            </a:r>
          </a:p>
          <a:p>
            <a:r>
              <a:rPr lang="en-US" dirty="0"/>
              <a:t>    password </a:t>
            </a:r>
            <a:r>
              <a:rPr lang="en-US" dirty="0" smtClean="0"/>
              <a:t>data[</a:t>
            </a:r>
            <a:r>
              <a:rPr lang="en-US" dirty="0"/>
              <a:t>'password']</a:t>
            </a:r>
          </a:p>
          <a:p>
            <a:r>
              <a:rPr lang="en-US" dirty="0"/>
              <a:t>  end</a:t>
            </a:r>
          </a:p>
          <a:p>
            <a:r>
              <a:rPr lang="en-US" dirty="0"/>
              <a:t>end</a:t>
            </a:r>
          </a:p>
          <a:p>
            <a:endParaRPr lang="en-US" dirty="0"/>
          </a:p>
        </p:txBody>
      </p:sp>
    </p:spTree>
    <p:extLst>
      <p:ext uri="{BB962C8B-B14F-4D97-AF65-F5344CB8AC3E}">
        <p14:creationId xmlns:p14="http://schemas.microsoft.com/office/powerpoint/2010/main" val="1404608033"/>
      </p:ext>
    </p:extLst>
  </p:cSld>
  <p:clrMapOvr>
    <a:masterClrMapping/>
  </p:clrMapOvr>
  <p:transition xmlns:p14="http://schemas.microsoft.com/office/powerpoint/2010/mai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Storing User Properties and Passwords Separately</a:t>
            </a:r>
            <a:endParaRPr lang="en-US" sz="4800" dirty="0"/>
          </a:p>
        </p:txBody>
      </p:sp>
      <p:sp>
        <p:nvSpPr>
          <p:cNvPr id="3" name="Content Placeholder 2"/>
          <p:cNvSpPr>
            <a:spLocks noGrp="1"/>
          </p:cNvSpPr>
          <p:nvPr>
            <p:ph sz="quarter" idx="10"/>
          </p:nvPr>
        </p:nvSpPr>
        <p:spPr/>
        <p:txBody>
          <a:bodyPr>
            <a:normAutofit/>
          </a:bodyPr>
          <a:lstStyle/>
          <a:p>
            <a:r>
              <a:rPr lang="en-US" dirty="0" err="1"/>
              <a:t>all_users_properties</a:t>
            </a:r>
            <a:r>
              <a:rPr lang="en-US" dirty="0"/>
              <a:t> = search('user','*:*')</a:t>
            </a:r>
          </a:p>
          <a:p>
            <a:r>
              <a:rPr lang="en-US" dirty="0" err="1"/>
              <a:t>all_user_passwords</a:t>
            </a:r>
            <a:r>
              <a:rPr lang="en-US" dirty="0"/>
              <a:t> = search('</a:t>
            </a:r>
            <a:r>
              <a:rPr lang="en-US" dirty="0" err="1"/>
              <a:t>user_password</a:t>
            </a:r>
            <a:r>
              <a:rPr lang="en-US" dirty="0"/>
              <a:t>','*:*')</a:t>
            </a:r>
          </a:p>
          <a:p>
            <a:endParaRPr lang="en-US" dirty="0"/>
          </a:p>
          <a:p>
            <a:r>
              <a:rPr lang="en-US" dirty="0" err="1"/>
              <a:t>all_users_data</a:t>
            </a:r>
            <a:r>
              <a:rPr lang="en-US" dirty="0"/>
              <a:t> = </a:t>
            </a:r>
            <a:r>
              <a:rPr lang="en-US" dirty="0" err="1"/>
              <a:t>all_users_properties.map</a:t>
            </a:r>
            <a:r>
              <a:rPr lang="en-US" dirty="0"/>
              <a:t> |</a:t>
            </a:r>
            <a:r>
              <a:rPr lang="en-US" dirty="0" err="1"/>
              <a:t>user_data</a:t>
            </a:r>
            <a:r>
              <a:rPr lang="en-US" dirty="0"/>
              <a:t>|</a:t>
            </a:r>
          </a:p>
          <a:p>
            <a:r>
              <a:rPr lang="en-US" dirty="0"/>
              <a:t>  </a:t>
            </a:r>
            <a:r>
              <a:rPr lang="en-US" dirty="0" err="1"/>
              <a:t>user_password_data</a:t>
            </a:r>
            <a:r>
              <a:rPr lang="en-US" dirty="0"/>
              <a:t> = </a:t>
            </a:r>
            <a:r>
              <a:rPr lang="en-US" dirty="0" err="1"/>
              <a:t>all_user_passwords.find</a:t>
            </a:r>
            <a:r>
              <a:rPr lang="en-US" dirty="0"/>
              <a:t> do |</a:t>
            </a:r>
            <a:r>
              <a:rPr lang="en-US" dirty="0" err="1"/>
              <a:t>password_data</a:t>
            </a:r>
            <a:r>
              <a:rPr lang="en-US" dirty="0"/>
              <a:t>|</a:t>
            </a:r>
          </a:p>
          <a:p>
            <a:r>
              <a:rPr lang="en-US" dirty="0"/>
              <a:t>    </a:t>
            </a:r>
            <a:r>
              <a:rPr lang="en-US" dirty="0" err="1"/>
              <a:t>password_data</a:t>
            </a:r>
            <a:r>
              <a:rPr lang="en-US" dirty="0"/>
              <a:t>['id'] == </a:t>
            </a:r>
            <a:r>
              <a:rPr lang="en-US" dirty="0" err="1"/>
              <a:t>user_data</a:t>
            </a:r>
            <a:r>
              <a:rPr lang="en-US" dirty="0"/>
              <a:t>['id']</a:t>
            </a:r>
          </a:p>
          <a:p>
            <a:r>
              <a:rPr lang="en-US" dirty="0"/>
              <a:t>  end</a:t>
            </a:r>
          </a:p>
          <a:p>
            <a:r>
              <a:rPr lang="en-US" dirty="0"/>
              <a:t>  </a:t>
            </a:r>
            <a:r>
              <a:rPr lang="en-US" dirty="0" err="1"/>
              <a:t>user_data</a:t>
            </a:r>
            <a:r>
              <a:rPr lang="en-US" dirty="0"/>
              <a:t>['password'] = </a:t>
            </a:r>
            <a:r>
              <a:rPr lang="en-US" dirty="0" err="1"/>
              <a:t>user_password_data</a:t>
            </a:r>
            <a:r>
              <a:rPr lang="en-US" dirty="0"/>
              <a:t>['password']</a:t>
            </a:r>
          </a:p>
          <a:p>
            <a:r>
              <a:rPr lang="en-US" dirty="0"/>
              <a:t>  </a:t>
            </a:r>
            <a:r>
              <a:rPr lang="en-US" dirty="0" err="1"/>
              <a:t>user_data</a:t>
            </a:r>
            <a:endParaRPr lang="en-US" dirty="0"/>
          </a:p>
          <a:p>
            <a:r>
              <a:rPr lang="en-US" dirty="0"/>
              <a:t>end</a:t>
            </a:r>
          </a:p>
          <a:p>
            <a:endParaRPr lang="en-US" dirty="0" smtClean="0"/>
          </a:p>
          <a:p>
            <a:r>
              <a:rPr lang="en-US" dirty="0" smtClean="0"/>
              <a:t># ... create a user for each item in </a:t>
            </a:r>
            <a:r>
              <a:rPr lang="en-US" dirty="0" err="1" smtClean="0"/>
              <a:t>all_users_data</a:t>
            </a:r>
            <a:r>
              <a:rPr lang="en-US" dirty="0" smtClean="0"/>
              <a:t> ... </a:t>
            </a:r>
            <a:endParaRPr lang="en-US" dirty="0"/>
          </a:p>
        </p:txBody>
      </p:sp>
    </p:spTree>
    <p:extLst>
      <p:ext uri="{BB962C8B-B14F-4D97-AF65-F5344CB8AC3E}">
        <p14:creationId xmlns:p14="http://schemas.microsoft.com/office/powerpoint/2010/main" val="1636814514"/>
      </p:ext>
    </p:extLst>
  </p:cSld>
  <p:clrMapOvr>
    <a:masterClrMapping/>
  </p:clrMapOvr>
  <p:transition xmlns:p14="http://schemas.microsoft.com/office/powerpoint/2010/mai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When a     Key Lives in the Data Bag</a:t>
            </a:r>
            <a:endParaRPr lang="en-US" dirty="0"/>
          </a:p>
        </p:txBody>
      </p:sp>
      <p:pic>
        <p:nvPicPr>
          <p:cNvPr id="14" name="Picture 13"/>
          <p:cNvPicPr>
            <a:picLocks noChangeAspect="1"/>
          </p:cNvPicPr>
          <p:nvPr/>
        </p:nvPicPr>
        <p:blipFill>
          <a:blip r:embed="rId2"/>
          <a:stretch>
            <a:fillRect/>
          </a:stretch>
        </p:blipFill>
        <p:spPr>
          <a:xfrm>
            <a:off x="3435016" y="380907"/>
            <a:ext cx="583331" cy="583331"/>
          </a:xfrm>
          <a:prstGeom prst="rect">
            <a:avLst/>
          </a:prstGeom>
          <a:effectLst>
            <a:glow rad="101600">
              <a:schemeClr val="accent1">
                <a:alpha val="75000"/>
              </a:schemeClr>
            </a:glow>
          </a:effectLst>
        </p:spPr>
      </p:pic>
      <p:pic>
        <p:nvPicPr>
          <p:cNvPr id="2" name="Picture 1" descr="2016-04-18_15-20-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11" y="3352800"/>
            <a:ext cx="1790700" cy="2438400"/>
          </a:xfrm>
          <a:prstGeom prst="rect">
            <a:avLst/>
          </a:prstGeom>
        </p:spPr>
      </p:pic>
      <p:pic>
        <p:nvPicPr>
          <p:cNvPr id="11" name="Picture 10"/>
          <p:cNvPicPr>
            <a:picLocks noChangeAspect="1"/>
          </p:cNvPicPr>
          <p:nvPr/>
        </p:nvPicPr>
        <p:blipFill>
          <a:blip r:embed="rId2"/>
          <a:stretch>
            <a:fillRect/>
          </a:stretch>
        </p:blipFill>
        <p:spPr>
          <a:xfrm>
            <a:off x="1533607" y="4352868"/>
            <a:ext cx="438265" cy="438265"/>
          </a:xfrm>
          <a:prstGeom prst="rect">
            <a:avLst/>
          </a:prstGeom>
          <a:effectLst>
            <a:glow rad="101600">
              <a:schemeClr val="accent1">
                <a:alpha val="75000"/>
              </a:schemeClr>
            </a:glow>
          </a:effectLst>
        </p:spPr>
      </p:pic>
      <p:pic>
        <p:nvPicPr>
          <p:cNvPr id="7" name="Picture 6" descr="2016-04-18_14-23-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3377" y="3390900"/>
            <a:ext cx="2108200" cy="2362200"/>
          </a:xfrm>
          <a:prstGeom prst="rect">
            <a:avLst/>
          </a:prstGeom>
        </p:spPr>
      </p:pic>
      <p:cxnSp>
        <p:nvCxnSpPr>
          <p:cNvPr id="9" name="Straight Arrow Connector 8"/>
          <p:cNvCxnSpPr/>
          <p:nvPr/>
        </p:nvCxnSpPr>
        <p:spPr>
          <a:xfrm flipV="1">
            <a:off x="2700172" y="4562341"/>
            <a:ext cx="2623688" cy="1931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5481159"/>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2016-04-18_14-23-48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5156" y="2514631"/>
            <a:ext cx="1664981" cy="2065009"/>
          </a:xfrm>
          <a:prstGeom prst="rect">
            <a:avLst/>
          </a:prstGeom>
        </p:spPr>
      </p:pic>
      <p:pic>
        <p:nvPicPr>
          <p:cNvPr id="10" name="Picture 9" descr="2016-04-18_14-23-48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497" y="2499941"/>
            <a:ext cx="1664981" cy="2065009"/>
          </a:xfrm>
          <a:prstGeom prst="rect">
            <a:avLst/>
          </a:prstGeom>
        </p:spPr>
      </p:pic>
      <p:pic>
        <p:nvPicPr>
          <p:cNvPr id="12" name="Picture 11" descr="2016-04-18_14-23-48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9834" y="2501960"/>
            <a:ext cx="1664981" cy="2065009"/>
          </a:xfrm>
          <a:prstGeom prst="rect">
            <a:avLst/>
          </a:prstGeom>
        </p:spPr>
      </p:pic>
      <p:sp>
        <p:nvSpPr>
          <p:cNvPr id="13" name="Right Arrow 12"/>
          <p:cNvSpPr/>
          <p:nvPr/>
        </p:nvSpPr>
        <p:spPr bwMode="auto">
          <a:xfrm>
            <a:off x="7486701" y="3897445"/>
            <a:ext cx="1771406" cy="877425"/>
          </a:xfrm>
          <a:prstGeom prst="right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Title 5"/>
          <p:cNvSpPr>
            <a:spLocks noGrp="1"/>
          </p:cNvSpPr>
          <p:nvPr>
            <p:ph type="title"/>
          </p:nvPr>
        </p:nvSpPr>
        <p:spPr>
          <a:xfrm>
            <a:off x="609600" y="304800"/>
            <a:ext cx="14935200" cy="828675"/>
          </a:xfrm>
        </p:spPr>
        <p:txBody>
          <a:bodyPr/>
          <a:lstStyle/>
          <a:p>
            <a:r>
              <a:rPr lang="en-US" dirty="0" smtClean="0"/>
              <a:t>Oh the Places this     Key will go!</a:t>
            </a:r>
            <a:endParaRPr lang="en-US" dirty="0"/>
          </a:p>
        </p:txBody>
      </p:sp>
      <p:pic>
        <p:nvPicPr>
          <p:cNvPr id="18" name="Picture 17"/>
          <p:cNvPicPr>
            <a:picLocks noChangeAspect="1"/>
          </p:cNvPicPr>
          <p:nvPr/>
        </p:nvPicPr>
        <p:blipFill>
          <a:blip r:embed="rId3"/>
          <a:stretch>
            <a:fillRect/>
          </a:stretch>
        </p:blipFill>
        <p:spPr>
          <a:xfrm>
            <a:off x="7195078" y="380907"/>
            <a:ext cx="583331" cy="583331"/>
          </a:xfrm>
          <a:prstGeom prst="rect">
            <a:avLst/>
          </a:prstGeom>
          <a:effectLst>
            <a:glow rad="101600">
              <a:schemeClr val="accent1">
                <a:alpha val="75000"/>
              </a:schemeClr>
            </a:glow>
          </a:effectLst>
        </p:spPr>
      </p:pic>
      <p:pic>
        <p:nvPicPr>
          <p:cNvPr id="23" name="Picture 22" descr="2016-04-18_15-20-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11" y="3352800"/>
            <a:ext cx="1790700" cy="2438400"/>
          </a:xfrm>
          <a:prstGeom prst="rect">
            <a:avLst/>
          </a:prstGeom>
        </p:spPr>
      </p:pic>
      <p:pic>
        <p:nvPicPr>
          <p:cNvPr id="24" name="Picture 23"/>
          <p:cNvPicPr>
            <a:picLocks noChangeAspect="1"/>
          </p:cNvPicPr>
          <p:nvPr/>
        </p:nvPicPr>
        <p:blipFill>
          <a:blip r:embed="rId3"/>
          <a:stretch>
            <a:fillRect/>
          </a:stretch>
        </p:blipFill>
        <p:spPr>
          <a:xfrm>
            <a:off x="1533607" y="4352868"/>
            <a:ext cx="438265" cy="438265"/>
          </a:xfrm>
          <a:prstGeom prst="rect">
            <a:avLst/>
          </a:prstGeom>
          <a:effectLst>
            <a:glow rad="101600">
              <a:schemeClr val="accent1">
                <a:alpha val="75000"/>
              </a:schemeClr>
            </a:glow>
          </a:effectLst>
        </p:spPr>
      </p:pic>
      <p:pic>
        <p:nvPicPr>
          <p:cNvPr id="25" name="Picture 24" descr="2016-04-18_14-23-4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3377" y="3390900"/>
            <a:ext cx="2108200" cy="2362200"/>
          </a:xfrm>
          <a:prstGeom prst="rect">
            <a:avLst/>
          </a:prstGeom>
        </p:spPr>
      </p:pic>
      <p:cxnSp>
        <p:nvCxnSpPr>
          <p:cNvPr id="26" name="Straight Arrow Connector 25"/>
          <p:cNvCxnSpPr/>
          <p:nvPr/>
        </p:nvCxnSpPr>
        <p:spPr>
          <a:xfrm flipV="1">
            <a:off x="2700172" y="4562341"/>
            <a:ext cx="2623688" cy="1931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pic>
        <p:nvPicPr>
          <p:cNvPr id="27" name="Picture 26" descr="2016-04-18_14-23-4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9937" y="4804063"/>
            <a:ext cx="1775353" cy="1676722"/>
          </a:xfrm>
          <a:prstGeom prst="rect">
            <a:avLst/>
          </a:prstGeom>
        </p:spPr>
      </p:pic>
    </p:spTree>
    <p:extLst>
      <p:ext uri="{BB962C8B-B14F-4D97-AF65-F5344CB8AC3E}">
        <p14:creationId xmlns:p14="http://schemas.microsoft.com/office/powerpoint/2010/main" val="1739453656"/>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Create a Cookbook</a:t>
            </a:r>
            <a:endParaRPr lang="en-US" b="1" dirty="0" smtClean="0"/>
          </a:p>
          <a:p>
            <a:pPr marL="457200" indent="-457200">
              <a:buFont typeface="Wingdings" charset="2"/>
              <a:buChar char="ü"/>
            </a:pPr>
            <a:r>
              <a:rPr lang="en-US" b="1" dirty="0" smtClean="0"/>
              <a:t>Storing Data in Data Bags</a:t>
            </a:r>
          </a:p>
          <a:p>
            <a:pPr marL="457200" indent="-457200">
              <a:buFont typeface="Wingdings" charset="2"/>
              <a:buChar char="q"/>
            </a:pPr>
            <a:r>
              <a:rPr lang="en-US" b="1" dirty="0" smtClean="0"/>
              <a:t>Encrypting Data in Data Bags</a:t>
            </a:r>
          </a:p>
          <a:p>
            <a:pPr marL="457200" indent="-457200">
              <a:buFont typeface="Wingdings" charset="2"/>
              <a:buChar char="q"/>
            </a:pPr>
            <a:r>
              <a:rPr lang="en-US" b="1" dirty="0" smtClean="0"/>
              <a:t>Encrypting Data with Chef Vault</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267200"/>
            <a:ext cx="2867132" cy="969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Security is Important To Me</a:t>
            </a:r>
          </a:p>
        </p:txBody>
      </p:sp>
    </p:spTree>
    <p:extLst>
      <p:ext uri="{BB962C8B-B14F-4D97-AF65-F5344CB8AC3E}">
        <p14:creationId xmlns:p14="http://schemas.microsoft.com/office/powerpoint/2010/main" val="235461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 intelligent, and funny</a:t>
            </a:r>
          </a:p>
          <a:p>
            <a:r>
              <a:rPr lang="en-US" sz="2800" dirty="0" smtClean="0"/>
              <a:t>Understand Chef Resources and Cookbooks</a:t>
            </a:r>
          </a:p>
          <a:p>
            <a:r>
              <a:rPr lang="en-US" sz="2800" dirty="0" smtClean="0"/>
              <a:t>Starting to create cookbooks with passwords, keys, and other sensitive data</a:t>
            </a:r>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&gt; cat </a:t>
            </a:r>
            <a:r>
              <a:rPr lang="en-US" b="1" dirty="0" err="1" smtClean="0"/>
              <a:t>my_secret</a:t>
            </a:r>
            <a:endParaRPr lang="en-US" b="1" dirty="0" smtClean="0"/>
          </a:p>
          <a:p>
            <a:r>
              <a:rPr lang="en-US" b="1" dirty="0" err="1" smtClean="0"/>
              <a:t>AZjNFmhMqrE</a:t>
            </a:r>
            <a:r>
              <a:rPr lang="en-US" b="1" dirty="0"/>
              <a:t>/sq7fNawAtf7xhuWli5odhlCn0mdf/P4hE0Be/DyxaLw6Yty3hLdZQFm5cd9dmrt1Rs8a0lbTx6tEdRFuJ7FOQcs2eN5wbRHa8fXA5AlIPI5xr3aFLT625ouKn+xApWlGPkl2Q+4jDmMiImxunr8NG17aB3mgE0IGNtxooH2fRUvbUYJdaCZa4WKtTla3cAonb/tAFppKMGQpohQIeUb3fxUPlqtElELHv+Qzv987HooIleMHs9Cb5lb6f6ymOtdEGD9cYF96XI9xUfFmi78Mo/94HwAxc/rbAll7tAh26YjUcH/laIxEzJlEmJFo1kHA50su9zRNnbFsQ3HhFxrUmZVPcp8iA627SZWR+mI5YJBm46RpXb8PtHQKTeAR9kx6NqYv9ga+igC1PjU0y9SxIGCT9I3WxjbWQ/ts9v6x1zJvIvcbrBvKatKiv8NLu/</a:t>
            </a:r>
            <a:r>
              <a:rPr lang="en-US" b="1" dirty="0" err="1"/>
              <a:t>ZcI</a:t>
            </a:r>
            <a:r>
              <a:rPr lang="en-US" b="1" dirty="0"/>
              <a:t>/eEo3Hfjhjv7/</a:t>
            </a:r>
            <a:r>
              <a:rPr lang="en-US" b="1" dirty="0" smtClean="0"/>
              <a:t>gO0bp0EQlsdROFybJW3HIzaG5Wm6LXp274i9MwWZPAJu7NLsHSf7lqH0L3kYtMLSdE0wW7LH+35SkVMULlQoz2qjDu5JcObCwNxnqjN5F6hIb76aae8ry8LhjetvMhQ</a:t>
            </a:r>
            <a:endParaRPr lang="en-US" b="1" dirty="0"/>
          </a:p>
        </p:txBody>
      </p:sp>
      <p:sp>
        <p:nvSpPr>
          <p:cNvPr id="3" name="Text Placeholder 2"/>
          <p:cNvSpPr>
            <a:spLocks noGrp="1"/>
          </p:cNvSpPr>
          <p:nvPr>
            <p:ph type="body" sz="quarter" idx="11"/>
          </p:nvPr>
        </p:nvSpPr>
        <p:spPr/>
        <p:txBody>
          <a:bodyPr/>
          <a:lstStyle/>
          <a:p>
            <a:r>
              <a:rPr lang="en-US" dirty="0"/>
              <a:t>&gt; </a:t>
            </a:r>
            <a:r>
              <a:rPr lang="en-US" dirty="0" err="1"/>
              <a:t>openssl</a:t>
            </a:r>
            <a:r>
              <a:rPr lang="en-US" dirty="0"/>
              <a:t> rand -base64 512 | </a:t>
            </a:r>
            <a:r>
              <a:rPr lang="en-US" dirty="0" err="1"/>
              <a:t>tr</a:t>
            </a:r>
            <a:r>
              <a:rPr lang="en-US" dirty="0"/>
              <a:t> -d '\r\n' &gt; </a:t>
            </a:r>
            <a:r>
              <a:rPr lang="en-US" dirty="0" err="1" smtClean="0"/>
              <a:t>my_secret</a:t>
            </a:r>
            <a:endParaRPr lang="en-US" dirty="0"/>
          </a:p>
        </p:txBody>
      </p:sp>
      <p:sp>
        <p:nvSpPr>
          <p:cNvPr id="5" name="Title 4"/>
          <p:cNvSpPr>
            <a:spLocks noGrp="1"/>
          </p:cNvSpPr>
          <p:nvPr>
            <p:ph type="title"/>
          </p:nvPr>
        </p:nvSpPr>
        <p:spPr/>
        <p:txBody>
          <a:bodyPr/>
          <a:lstStyle/>
          <a:p>
            <a:r>
              <a:rPr lang="en-US" dirty="0" smtClean="0"/>
              <a:t>Create a Secret Key for Encrypting</a:t>
            </a:r>
            <a:endParaRPr lang="en-US" dirty="0"/>
          </a:p>
        </p:txBody>
      </p:sp>
    </p:spTree>
    <p:extLst>
      <p:ext uri="{BB962C8B-B14F-4D97-AF65-F5344CB8AC3E}">
        <p14:creationId xmlns:p14="http://schemas.microsoft.com/office/powerpoint/2010/main" val="1674904975"/>
      </p:ext>
    </p:extLst>
  </p:cSld>
  <p:clrMapOvr>
    <a:masterClrMapping/>
  </p:clrMapOvr>
  <p:transition xmlns:p14="http://schemas.microsoft.com/office/powerpoint/2010/mai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ERROR: </a:t>
            </a:r>
            <a:r>
              <a:rPr lang="en-US" b="1" dirty="0" err="1"/>
              <a:t>RuntimeError</a:t>
            </a:r>
            <a:r>
              <a:rPr lang="en-US" b="1" dirty="0"/>
              <a:t>: Please set EDITOR environment variable</a:t>
            </a:r>
          </a:p>
        </p:txBody>
      </p:sp>
      <p:sp>
        <p:nvSpPr>
          <p:cNvPr id="3" name="Text Placeholder 2"/>
          <p:cNvSpPr>
            <a:spLocks noGrp="1"/>
          </p:cNvSpPr>
          <p:nvPr>
            <p:ph type="body" sz="quarter" idx="11"/>
          </p:nvPr>
        </p:nvSpPr>
        <p:spPr/>
        <p:txBody>
          <a:bodyPr/>
          <a:lstStyle/>
          <a:p>
            <a:r>
              <a:rPr lang="en-US" dirty="0" smtClean="0"/>
              <a:t>&gt; knife data bag edit </a:t>
            </a:r>
            <a:r>
              <a:rPr lang="en-US" dirty="0" err="1" smtClean="0"/>
              <a:t>user_password</a:t>
            </a:r>
            <a:r>
              <a:rPr lang="en-US" dirty="0" smtClean="0"/>
              <a:t> </a:t>
            </a:r>
            <a:r>
              <a:rPr lang="en-US" dirty="0" err="1" smtClean="0"/>
              <a:t>fwebber</a:t>
            </a:r>
            <a:r>
              <a:rPr lang="en-US" dirty="0" smtClean="0"/>
              <a:t> --secret-file </a:t>
            </a:r>
            <a:r>
              <a:rPr lang="en-US" dirty="0" err="1" smtClean="0"/>
              <a:t>my_secret</a:t>
            </a:r>
            <a:endParaRPr lang="en-US" dirty="0"/>
          </a:p>
        </p:txBody>
      </p:sp>
      <p:sp>
        <p:nvSpPr>
          <p:cNvPr id="5" name="Title 4"/>
          <p:cNvSpPr>
            <a:spLocks noGrp="1"/>
          </p:cNvSpPr>
          <p:nvPr>
            <p:ph type="title"/>
          </p:nvPr>
        </p:nvSpPr>
        <p:spPr/>
        <p:txBody>
          <a:bodyPr/>
          <a:lstStyle/>
          <a:p>
            <a:r>
              <a:rPr lang="en-US" dirty="0" smtClean="0"/>
              <a:t>Encrypt Our Existing Data Bag</a:t>
            </a:r>
            <a:endParaRPr lang="en-US" dirty="0"/>
          </a:p>
        </p:txBody>
      </p:sp>
    </p:spTree>
    <p:extLst>
      <p:ext uri="{BB962C8B-B14F-4D97-AF65-F5344CB8AC3E}">
        <p14:creationId xmlns:p14="http://schemas.microsoft.com/office/powerpoint/2010/main" val="3488923811"/>
      </p:ext>
    </p:extLst>
  </p:cSld>
  <p:clrMapOvr>
    <a:masterClrMapping/>
  </p:clrMapOvr>
  <p:transition xmlns:p14="http://schemas.microsoft.com/office/powerpoint/2010/mai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65777"/>
            <a:ext cx="14423693" cy="3556001"/>
          </a:xfrm>
        </p:spPr>
        <p:txBody>
          <a:bodyPr/>
          <a:lstStyle/>
          <a:p>
            <a:r>
              <a:rPr lang="en-US" b="1" dirty="0"/>
              <a:t>{</a:t>
            </a:r>
          </a:p>
          <a:p>
            <a:r>
              <a:rPr lang="en-US" b="1" dirty="0"/>
              <a:t>  "id": "</a:t>
            </a:r>
            <a:r>
              <a:rPr lang="en-US" b="1" dirty="0" err="1"/>
              <a:t>fwebber</a:t>
            </a:r>
            <a:r>
              <a:rPr lang="en-US" b="1" dirty="0"/>
              <a:t>",</a:t>
            </a:r>
          </a:p>
          <a:p>
            <a:r>
              <a:rPr lang="en-US" b="1" dirty="0"/>
              <a:t>  "password": "$1$bacon$W./fF8LJQtN9IXnUt6WNl1"</a:t>
            </a:r>
          </a:p>
          <a:p>
            <a:r>
              <a:rPr lang="en-US" b="1" dirty="0"/>
              <a:t>}</a:t>
            </a:r>
          </a:p>
        </p:txBody>
      </p:sp>
      <p:sp>
        <p:nvSpPr>
          <p:cNvPr id="3" name="Text Placeholder 2"/>
          <p:cNvSpPr>
            <a:spLocks noGrp="1"/>
          </p:cNvSpPr>
          <p:nvPr>
            <p:ph type="body" sz="quarter" idx="11"/>
          </p:nvPr>
        </p:nvSpPr>
        <p:spPr>
          <a:xfrm>
            <a:off x="1121104" y="1337149"/>
            <a:ext cx="14422528" cy="1188740"/>
          </a:xfrm>
        </p:spPr>
        <p:txBody>
          <a:bodyPr/>
          <a:lstStyle/>
          <a:p>
            <a:r>
              <a:rPr lang="en-US" dirty="0" smtClean="0"/>
              <a:t>&gt; EDITOR</a:t>
            </a:r>
            <a:r>
              <a:rPr lang="en-US" dirty="0"/>
              <a:t>=vim knife data bag edit </a:t>
            </a:r>
            <a:r>
              <a:rPr lang="en-US" dirty="0" err="1"/>
              <a:t>user_password</a:t>
            </a:r>
            <a:r>
              <a:rPr lang="en-US" dirty="0"/>
              <a:t> </a:t>
            </a:r>
            <a:r>
              <a:rPr lang="en-US" dirty="0" err="1"/>
              <a:t>fwebber</a:t>
            </a:r>
            <a:r>
              <a:rPr lang="en-US" dirty="0"/>
              <a:t> --secret-file </a:t>
            </a:r>
            <a:r>
              <a:rPr lang="en-US" dirty="0" err="1" smtClean="0"/>
              <a:t>my_secret</a:t>
            </a:r>
            <a:endParaRPr lang="en-US" dirty="0"/>
          </a:p>
        </p:txBody>
      </p:sp>
      <p:sp>
        <p:nvSpPr>
          <p:cNvPr id="5" name="Title 4"/>
          <p:cNvSpPr>
            <a:spLocks noGrp="1"/>
          </p:cNvSpPr>
          <p:nvPr>
            <p:ph type="title"/>
          </p:nvPr>
        </p:nvSpPr>
        <p:spPr/>
        <p:txBody>
          <a:bodyPr/>
          <a:lstStyle/>
          <a:p>
            <a:r>
              <a:rPr lang="en-US" dirty="0" smtClean="0"/>
              <a:t>Encrypt Our Existing Data Bag</a:t>
            </a:r>
            <a:endParaRPr lang="en-US" dirty="0"/>
          </a:p>
        </p:txBody>
      </p:sp>
      <p:sp>
        <p:nvSpPr>
          <p:cNvPr id="6" name="Content Placeholder 1"/>
          <p:cNvSpPr>
            <a:spLocks noGrp="1"/>
          </p:cNvSpPr>
          <p:nvPr>
            <p:ph sz="quarter" idx="10"/>
          </p:nvPr>
        </p:nvSpPr>
        <p:spPr>
          <a:xfrm>
            <a:off x="1118283" y="6533444"/>
            <a:ext cx="14423693" cy="1253067"/>
          </a:xfrm>
        </p:spPr>
        <p:txBody>
          <a:bodyPr/>
          <a:lstStyle/>
          <a:p>
            <a:r>
              <a:rPr lang="en-US" b="1" dirty="0"/>
              <a:t>Encrypting data bag using provided secret.</a:t>
            </a:r>
          </a:p>
          <a:p>
            <a:r>
              <a:rPr lang="en-US" b="1" dirty="0"/>
              <a:t>Saved </a:t>
            </a:r>
            <a:r>
              <a:rPr lang="en-US" b="1" dirty="0" err="1"/>
              <a:t>data_bag_item</a:t>
            </a:r>
            <a:r>
              <a:rPr lang="en-US" b="1" dirty="0"/>
              <a:t>[</a:t>
            </a:r>
            <a:r>
              <a:rPr lang="en-US" b="1" dirty="0" err="1"/>
              <a:t>fwebber</a:t>
            </a:r>
            <a:r>
              <a:rPr lang="en-US" b="1" dirty="0"/>
              <a:t>]</a:t>
            </a:r>
          </a:p>
        </p:txBody>
      </p:sp>
    </p:spTree>
    <p:extLst>
      <p:ext uri="{BB962C8B-B14F-4D97-AF65-F5344CB8AC3E}">
        <p14:creationId xmlns:p14="http://schemas.microsoft.com/office/powerpoint/2010/main" val="2074259973"/>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WARNING: Encrypted data bag detected, but no secret provided for decoding.  Displaying encrypted data.</a:t>
            </a:r>
          </a:p>
          <a:p>
            <a:r>
              <a:rPr lang="en-US" sz="2400" b="1" dirty="0"/>
              <a:t>id:       </a:t>
            </a:r>
            <a:r>
              <a:rPr lang="en-US" sz="2400" b="1" dirty="0" err="1"/>
              <a:t>fwebber</a:t>
            </a:r>
            <a:endParaRPr lang="en-US" sz="2400" b="1" dirty="0"/>
          </a:p>
          <a:p>
            <a:r>
              <a:rPr lang="en-US" sz="2400" b="1" dirty="0"/>
              <a:t>password:</a:t>
            </a:r>
          </a:p>
          <a:p>
            <a:r>
              <a:rPr lang="en-US" sz="2400" b="1" dirty="0"/>
              <a:t>  cipher:         aes-256-cbc</a:t>
            </a:r>
          </a:p>
          <a:p>
            <a:r>
              <a:rPr lang="en-US" sz="2400" b="1" dirty="0"/>
              <a:t>  </a:t>
            </a:r>
            <a:r>
              <a:rPr lang="en-US" sz="2400" b="1" dirty="0" err="1"/>
              <a:t>encrypted_data</a:t>
            </a:r>
            <a:r>
              <a:rPr lang="en-US" sz="2400" b="1" dirty="0"/>
              <a:t>: d+yL7jZ+9Ck60opkm/bDiiLxFziCecxKnbTAXsgVtKzpKBHYuef9Twqjj5TG</a:t>
            </a:r>
          </a:p>
          <a:p>
            <a:r>
              <a:rPr lang="en-US" sz="2400" b="1" dirty="0"/>
              <a:t>  hJCkQkn+k4pPhqqOpf2hVsRnBg==</a:t>
            </a:r>
          </a:p>
          <a:p>
            <a:endParaRPr lang="en-US" sz="2400" b="1" dirty="0"/>
          </a:p>
          <a:p>
            <a:r>
              <a:rPr lang="en-US" sz="2400" b="1" dirty="0"/>
              <a:t>  iv:             wUiUE4xpF1xKHMiNZ+FGjQ==</a:t>
            </a:r>
          </a:p>
          <a:p>
            <a:endParaRPr lang="en-US" sz="2400" b="1" dirty="0"/>
          </a:p>
          <a:p>
            <a:r>
              <a:rPr lang="en-US" sz="2400" b="1" dirty="0"/>
              <a:t>  version:        1</a:t>
            </a:r>
          </a:p>
        </p:txBody>
      </p:sp>
      <p:sp>
        <p:nvSpPr>
          <p:cNvPr id="3" name="Text Placeholder 2"/>
          <p:cNvSpPr>
            <a:spLocks noGrp="1"/>
          </p:cNvSpPr>
          <p:nvPr>
            <p:ph type="body" sz="quarter" idx="11"/>
          </p:nvPr>
        </p:nvSpPr>
        <p:spPr/>
        <p:txBody>
          <a:bodyPr/>
          <a:lstStyle/>
          <a:p>
            <a:r>
              <a:rPr lang="en-US" dirty="0" smtClean="0"/>
              <a:t>&gt; knife data bag show </a:t>
            </a:r>
            <a:r>
              <a:rPr lang="en-US" dirty="0" err="1" smtClean="0"/>
              <a:t>user_password</a:t>
            </a:r>
            <a:r>
              <a:rPr lang="en-US" dirty="0" smtClean="0"/>
              <a:t> </a:t>
            </a:r>
            <a:r>
              <a:rPr lang="en-US" dirty="0" err="1" smtClean="0"/>
              <a:t>fwebber</a:t>
            </a:r>
            <a:endParaRPr lang="en-US" dirty="0"/>
          </a:p>
        </p:txBody>
      </p:sp>
      <p:sp>
        <p:nvSpPr>
          <p:cNvPr id="5" name="Title 4"/>
          <p:cNvSpPr>
            <a:spLocks noGrp="1"/>
          </p:cNvSpPr>
          <p:nvPr>
            <p:ph type="title"/>
          </p:nvPr>
        </p:nvSpPr>
        <p:spPr/>
        <p:txBody>
          <a:bodyPr/>
          <a:lstStyle/>
          <a:p>
            <a:r>
              <a:rPr lang="en-US" dirty="0" smtClean="0"/>
              <a:t>Show the Encrypted Data Bag</a:t>
            </a:r>
            <a:endParaRPr lang="en-US" dirty="0"/>
          </a:p>
        </p:txBody>
      </p:sp>
    </p:spTree>
    <p:extLst>
      <p:ext uri="{BB962C8B-B14F-4D97-AF65-F5344CB8AC3E}">
        <p14:creationId xmlns:p14="http://schemas.microsoft.com/office/powerpoint/2010/main" val="3793784713"/>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Encrypted data bag detected, decrypting with provided secret.</a:t>
            </a:r>
          </a:p>
          <a:p>
            <a:r>
              <a:rPr lang="en-US" sz="2400" b="1" dirty="0"/>
              <a:t>id:       </a:t>
            </a:r>
            <a:r>
              <a:rPr lang="en-US" sz="2400" b="1" dirty="0" err="1"/>
              <a:t>fwebber</a:t>
            </a:r>
            <a:endParaRPr lang="en-US" sz="2400" b="1" dirty="0"/>
          </a:p>
          <a:p>
            <a:r>
              <a:rPr lang="en-US" sz="2400" b="1" dirty="0"/>
              <a:t>password: $1$bacon$W./fF8LJQtN9IXnUt6WNl1</a:t>
            </a:r>
          </a:p>
        </p:txBody>
      </p:sp>
      <p:sp>
        <p:nvSpPr>
          <p:cNvPr id="3" name="Text Placeholder 2"/>
          <p:cNvSpPr>
            <a:spLocks noGrp="1"/>
          </p:cNvSpPr>
          <p:nvPr>
            <p:ph type="body" sz="quarter" idx="11"/>
          </p:nvPr>
        </p:nvSpPr>
        <p:spPr/>
        <p:txBody>
          <a:bodyPr/>
          <a:lstStyle/>
          <a:p>
            <a:r>
              <a:rPr lang="en-US" dirty="0"/>
              <a:t>&gt; knife data bag show </a:t>
            </a:r>
            <a:r>
              <a:rPr lang="en-US" dirty="0" err="1"/>
              <a:t>user_password</a:t>
            </a:r>
            <a:r>
              <a:rPr lang="en-US" dirty="0"/>
              <a:t> </a:t>
            </a:r>
            <a:r>
              <a:rPr lang="en-US" dirty="0" err="1"/>
              <a:t>fwebber</a:t>
            </a:r>
            <a:r>
              <a:rPr lang="en-US" dirty="0"/>
              <a:t> --secret-file </a:t>
            </a:r>
            <a:r>
              <a:rPr lang="en-US" dirty="0" err="1" smtClean="0"/>
              <a:t>my_secret</a:t>
            </a:r>
            <a:endParaRPr lang="en-US" dirty="0"/>
          </a:p>
        </p:txBody>
      </p:sp>
      <p:sp>
        <p:nvSpPr>
          <p:cNvPr id="5" name="Title 4"/>
          <p:cNvSpPr>
            <a:spLocks noGrp="1"/>
          </p:cNvSpPr>
          <p:nvPr>
            <p:ph type="title"/>
          </p:nvPr>
        </p:nvSpPr>
        <p:spPr/>
        <p:txBody>
          <a:bodyPr/>
          <a:lstStyle/>
          <a:p>
            <a:r>
              <a:rPr lang="en-US" dirty="0" smtClean="0"/>
              <a:t>Show the Encrypted Data Bag</a:t>
            </a:r>
            <a:endParaRPr lang="en-US" dirty="0"/>
          </a:p>
        </p:txBody>
      </p:sp>
    </p:spTree>
    <p:extLst>
      <p:ext uri="{BB962C8B-B14F-4D97-AF65-F5344CB8AC3E}">
        <p14:creationId xmlns:p14="http://schemas.microsoft.com/office/powerpoint/2010/main" val="4187344429"/>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62111"/>
            <a:ext cx="14423693" cy="4834332"/>
          </a:xfrm>
          <a:solidFill>
            <a:schemeClr val="accent4">
              <a:lumMod val="50000"/>
            </a:schemeClr>
          </a:solidFill>
        </p:spPr>
        <p:txBody>
          <a:bodyPr/>
          <a:lstStyle/>
          <a:p>
            <a:endParaRPr lang="en-US" dirty="0"/>
          </a:p>
        </p:txBody>
      </p:sp>
      <p:sp>
        <p:nvSpPr>
          <p:cNvPr id="3" name="Text Placeholder 2"/>
          <p:cNvSpPr>
            <a:spLocks noGrp="1"/>
          </p:cNvSpPr>
          <p:nvPr>
            <p:ph type="body" sz="quarter" idx="11"/>
          </p:nvPr>
        </p:nvSpPr>
        <p:spPr>
          <a:xfrm>
            <a:off x="1121104" y="1337149"/>
            <a:ext cx="14422528" cy="1569740"/>
          </a:xfrm>
          <a:solidFill>
            <a:schemeClr val="accent4">
              <a:lumMod val="50000"/>
            </a:schemeClr>
          </a:solidFill>
        </p:spPr>
        <p:txBody>
          <a:bodyPr/>
          <a:lstStyle/>
          <a:p>
            <a:r>
              <a:rPr lang="en-US" dirty="0" smtClean="0"/>
              <a:t>&gt; </a:t>
            </a:r>
            <a:r>
              <a:rPr lang="en-US" dirty="0" err="1" smtClean="0"/>
              <a:t>scp</a:t>
            </a:r>
            <a:r>
              <a:rPr lang="en-US" dirty="0" smtClean="0"/>
              <a:t> </a:t>
            </a:r>
            <a:r>
              <a:rPr lang="en-US" dirty="0" err="1" smtClean="0"/>
              <a:t>my_secret</a:t>
            </a:r>
            <a:r>
              <a:rPr lang="en-US" dirty="0" smtClean="0"/>
              <a:t> </a:t>
            </a:r>
            <a:r>
              <a:rPr lang="en-US" dirty="0" err="1" smtClean="0"/>
              <a:t>chef@IPADDRESS</a:t>
            </a:r>
            <a:r>
              <a:rPr lang="en-US" dirty="0" smtClean="0"/>
              <a:t>:~/</a:t>
            </a:r>
            <a:r>
              <a:rPr lang="en-US" dirty="0" err="1" smtClean="0"/>
              <a:t>my_secret</a:t>
            </a:r>
            <a:endParaRPr lang="en-US" dirty="0" smtClean="0"/>
          </a:p>
          <a:p>
            <a:r>
              <a:rPr lang="en-US" dirty="0" smtClean="0"/>
              <a:t>&gt; </a:t>
            </a:r>
            <a:r>
              <a:rPr lang="en-US" dirty="0" err="1" smtClean="0"/>
              <a:t>ssh</a:t>
            </a:r>
            <a:r>
              <a:rPr lang="en-US" dirty="0" smtClean="0"/>
              <a:t> </a:t>
            </a:r>
            <a:r>
              <a:rPr lang="en-US" dirty="0" err="1" smtClean="0"/>
              <a:t>chef@IPADDRESS</a:t>
            </a:r>
            <a:endParaRPr lang="en-US" dirty="0" smtClean="0"/>
          </a:p>
          <a:p>
            <a:r>
              <a:rPr lang="en-US" dirty="0" smtClean="0"/>
              <a:t>&gt; </a:t>
            </a:r>
            <a:r>
              <a:rPr lang="en-US" dirty="0" err="1" smtClean="0"/>
              <a:t>sudo</a:t>
            </a:r>
            <a:r>
              <a:rPr lang="en-US" dirty="0"/>
              <a:t> </a:t>
            </a:r>
            <a:r>
              <a:rPr lang="en-US" dirty="0" smtClean="0"/>
              <a:t>mv ~/</a:t>
            </a:r>
            <a:r>
              <a:rPr lang="en-US" dirty="0" err="1" smtClean="0"/>
              <a:t>my_secret</a:t>
            </a:r>
            <a:r>
              <a:rPr lang="en-US" dirty="0" smtClean="0"/>
              <a:t> /</a:t>
            </a:r>
            <a:r>
              <a:rPr lang="en-US" dirty="0" err="1" smtClean="0"/>
              <a:t>etc</a:t>
            </a:r>
            <a:r>
              <a:rPr lang="en-US" dirty="0" smtClean="0"/>
              <a:t>/chef/</a:t>
            </a:r>
            <a:r>
              <a:rPr lang="en-US" dirty="0" err="1" smtClean="0"/>
              <a:t>encrypted_data_bag_secret</a:t>
            </a:r>
            <a:endParaRPr lang="en-US" dirty="0" smtClean="0"/>
          </a:p>
        </p:txBody>
      </p:sp>
      <p:sp>
        <p:nvSpPr>
          <p:cNvPr id="5" name="Title 4"/>
          <p:cNvSpPr>
            <a:spLocks noGrp="1"/>
          </p:cNvSpPr>
          <p:nvPr>
            <p:ph type="title"/>
          </p:nvPr>
        </p:nvSpPr>
        <p:spPr/>
        <p:txBody>
          <a:bodyPr/>
          <a:lstStyle/>
          <a:p>
            <a:r>
              <a:rPr lang="en-US" dirty="0" smtClean="0"/>
              <a:t>Copy and Rename the Secret on the Node</a:t>
            </a:r>
            <a:endParaRPr lang="en-US" dirty="0"/>
          </a:p>
        </p:txBody>
      </p:sp>
    </p:spTree>
    <p:extLst>
      <p:ext uri="{BB962C8B-B14F-4D97-AF65-F5344CB8AC3E}">
        <p14:creationId xmlns:p14="http://schemas.microsoft.com/office/powerpoint/2010/main" val="315982942"/>
      </p:ext>
    </p:extLst>
  </p:cSld>
  <p:clrMapOvr>
    <a:masterClrMapping/>
  </p:clrMapOvr>
  <p:transition xmlns:p14="http://schemas.microsoft.com/office/powerpoint/2010/mai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Recipe does not need to Change</a:t>
            </a:r>
            <a:endParaRPr lang="en-US" dirty="0"/>
          </a:p>
        </p:txBody>
      </p:sp>
      <p:sp>
        <p:nvSpPr>
          <p:cNvPr id="3" name="Content Placeholder 2"/>
          <p:cNvSpPr>
            <a:spLocks noGrp="1"/>
          </p:cNvSpPr>
          <p:nvPr>
            <p:ph sz="quarter" idx="10"/>
          </p:nvPr>
        </p:nvSpPr>
        <p:spPr/>
        <p:txBody>
          <a:bodyPr>
            <a:normAutofit/>
          </a:bodyPr>
          <a:lstStyle/>
          <a:p>
            <a:r>
              <a:rPr lang="en-US" dirty="0" err="1"/>
              <a:t>fwebber_password</a:t>
            </a:r>
            <a:r>
              <a:rPr lang="en-US" dirty="0"/>
              <a:t> = </a:t>
            </a:r>
            <a:r>
              <a:rPr lang="en-US" dirty="0" err="1"/>
              <a:t>data_bag_item</a:t>
            </a:r>
            <a:r>
              <a:rPr lang="en-US" dirty="0"/>
              <a:t>('user_password'</a:t>
            </a:r>
            <a:r>
              <a:rPr lang="en-US" dirty="0" smtClean="0"/>
              <a:t>,'</a:t>
            </a:r>
            <a:r>
              <a:rPr lang="en-US" dirty="0" err="1"/>
              <a:t>fwebber</a:t>
            </a:r>
            <a:r>
              <a:rPr lang="en-US" dirty="0" smtClean="0"/>
              <a:t>')</a:t>
            </a:r>
            <a:endParaRPr lang="en-US" dirty="0"/>
          </a:p>
          <a:p>
            <a:endParaRPr lang="en-US" dirty="0" smtClean="0"/>
          </a:p>
          <a:p>
            <a:r>
              <a:rPr lang="en-US" dirty="0" smtClean="0"/>
              <a:t>user </a:t>
            </a:r>
            <a:r>
              <a:rPr lang="en-US" dirty="0"/>
              <a:t>'</a:t>
            </a:r>
            <a:r>
              <a:rPr lang="en-US" dirty="0" err="1"/>
              <a:t>fwebber</a:t>
            </a:r>
            <a:r>
              <a:rPr lang="en-US" dirty="0"/>
              <a:t>' do</a:t>
            </a:r>
          </a:p>
          <a:p>
            <a:r>
              <a:rPr lang="en-US" dirty="0"/>
              <a:t>  comment 'Franklin Webber'</a:t>
            </a:r>
          </a:p>
          <a:p>
            <a:r>
              <a:rPr lang="en-US" dirty="0"/>
              <a:t>  </a:t>
            </a:r>
            <a:r>
              <a:rPr lang="en-US" dirty="0" err="1"/>
              <a:t>uid</a:t>
            </a:r>
            <a:r>
              <a:rPr lang="en-US" dirty="0"/>
              <a:t> 2000</a:t>
            </a:r>
          </a:p>
          <a:p>
            <a:r>
              <a:rPr lang="en-US" dirty="0"/>
              <a:t>  home '/home/</a:t>
            </a:r>
            <a:r>
              <a:rPr lang="en-US" dirty="0" err="1"/>
              <a:t>fwebber</a:t>
            </a:r>
            <a:r>
              <a:rPr lang="en-US" dirty="0"/>
              <a:t>'</a:t>
            </a:r>
          </a:p>
          <a:p>
            <a:r>
              <a:rPr lang="en-US" dirty="0"/>
              <a:t>  shell '/bin/bash'</a:t>
            </a:r>
          </a:p>
          <a:p>
            <a:r>
              <a:rPr lang="en-US" dirty="0"/>
              <a:t>  password </a:t>
            </a:r>
            <a:r>
              <a:rPr lang="en-US" dirty="0" err="1"/>
              <a:t>fwebber_password</a:t>
            </a:r>
            <a:r>
              <a:rPr lang="en-US" dirty="0"/>
              <a:t>['password']</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~/recipes/</a:t>
            </a:r>
            <a:r>
              <a:rPr lang="en-US" dirty="0" err="1" smtClean="0"/>
              <a:t>default.rb</a:t>
            </a:r>
            <a:endParaRPr lang="en-US" dirty="0"/>
          </a:p>
        </p:txBody>
      </p:sp>
    </p:spTree>
    <p:extLst>
      <p:ext uri="{BB962C8B-B14F-4D97-AF65-F5344CB8AC3E}">
        <p14:creationId xmlns:p14="http://schemas.microsoft.com/office/powerpoint/2010/main" val="3638831248"/>
      </p:ext>
    </p:extLst>
  </p:cSld>
  <p:clrMapOvr>
    <a:masterClrMapping/>
  </p:clrMapOvr>
  <p:transition xmlns:p14="http://schemas.microsoft.com/office/powerpoint/2010/mai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When a     Key Lives in the Encrypted Data Bag</a:t>
            </a:r>
            <a:endParaRPr lang="en-US" dirty="0"/>
          </a:p>
        </p:txBody>
      </p:sp>
      <p:pic>
        <p:nvPicPr>
          <p:cNvPr id="14" name="Picture 13"/>
          <p:cNvPicPr>
            <a:picLocks noChangeAspect="1"/>
          </p:cNvPicPr>
          <p:nvPr/>
        </p:nvPicPr>
        <p:blipFill>
          <a:blip r:embed="rId2"/>
          <a:stretch>
            <a:fillRect/>
          </a:stretch>
        </p:blipFill>
        <p:spPr>
          <a:xfrm>
            <a:off x="3096349" y="380907"/>
            <a:ext cx="583331" cy="583331"/>
          </a:xfrm>
          <a:prstGeom prst="rect">
            <a:avLst/>
          </a:prstGeom>
          <a:effectLst>
            <a:glow rad="101600">
              <a:schemeClr val="accent1">
                <a:alpha val="75000"/>
              </a:schemeClr>
            </a:glow>
          </a:effectLst>
        </p:spPr>
      </p:pic>
      <p:pic>
        <p:nvPicPr>
          <p:cNvPr id="2" name="Picture 1" descr="2016-04-18_15-20-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11" y="3352800"/>
            <a:ext cx="1790700" cy="2438400"/>
          </a:xfrm>
          <a:prstGeom prst="rect">
            <a:avLst/>
          </a:prstGeom>
        </p:spPr>
      </p:pic>
      <p:pic>
        <p:nvPicPr>
          <p:cNvPr id="11" name="Picture 10"/>
          <p:cNvPicPr>
            <a:picLocks noChangeAspect="1"/>
          </p:cNvPicPr>
          <p:nvPr/>
        </p:nvPicPr>
        <p:blipFill>
          <a:blip r:embed="rId2"/>
          <a:stretch>
            <a:fillRect/>
          </a:stretch>
        </p:blipFill>
        <p:spPr>
          <a:xfrm>
            <a:off x="1533607" y="4352868"/>
            <a:ext cx="438265" cy="438265"/>
          </a:xfrm>
          <a:prstGeom prst="rect">
            <a:avLst/>
          </a:prstGeom>
          <a:effectLst>
            <a:glow rad="101600">
              <a:schemeClr val="accent1">
                <a:alpha val="75000"/>
              </a:schemeClr>
            </a:glow>
          </a:effectLst>
        </p:spPr>
      </p:pic>
      <p:pic>
        <p:nvPicPr>
          <p:cNvPr id="7" name="Picture 6" descr="2016-04-18_14-23-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3377" y="3390900"/>
            <a:ext cx="2108200" cy="2362200"/>
          </a:xfrm>
          <a:prstGeom prst="rect">
            <a:avLst/>
          </a:prstGeom>
        </p:spPr>
      </p:pic>
      <p:cxnSp>
        <p:nvCxnSpPr>
          <p:cNvPr id="9" name="Straight Arrow Connector 8"/>
          <p:cNvCxnSpPr/>
          <p:nvPr/>
        </p:nvCxnSpPr>
        <p:spPr>
          <a:xfrm flipV="1">
            <a:off x="2700172" y="4562341"/>
            <a:ext cx="2623688" cy="1931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102348"/>
      </p:ext>
    </p:extLst>
  </p:cSld>
  <p:clrMapOvr>
    <a:masterClrMapping/>
  </p:clrMapOvr>
  <p:transition xmlns:p14="http://schemas.microsoft.com/office/powerpoint/2010/mai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2016-04-18_14-23-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92" y="6469174"/>
            <a:ext cx="1775353" cy="1676722"/>
          </a:xfrm>
          <a:prstGeom prst="rect">
            <a:avLst/>
          </a:prstGeom>
        </p:spPr>
      </p:pic>
      <p:sp>
        <p:nvSpPr>
          <p:cNvPr id="6" name="Title 5"/>
          <p:cNvSpPr>
            <a:spLocks noGrp="1"/>
          </p:cNvSpPr>
          <p:nvPr>
            <p:ph type="title"/>
          </p:nvPr>
        </p:nvSpPr>
        <p:spPr/>
        <p:txBody>
          <a:bodyPr>
            <a:normAutofit fontScale="90000"/>
          </a:bodyPr>
          <a:lstStyle/>
          <a:p>
            <a:r>
              <a:rPr lang="en-US" dirty="0" smtClean="0"/>
              <a:t>When a     Key Lives in the Encrypted Data Bag</a:t>
            </a:r>
            <a:endParaRPr lang="en-US" dirty="0"/>
          </a:p>
        </p:txBody>
      </p:sp>
      <p:pic>
        <p:nvPicPr>
          <p:cNvPr id="14" name="Picture 13"/>
          <p:cNvPicPr>
            <a:picLocks noChangeAspect="1"/>
          </p:cNvPicPr>
          <p:nvPr/>
        </p:nvPicPr>
        <p:blipFill>
          <a:blip r:embed="rId3"/>
          <a:stretch>
            <a:fillRect/>
          </a:stretch>
        </p:blipFill>
        <p:spPr>
          <a:xfrm>
            <a:off x="3096349" y="380907"/>
            <a:ext cx="583331" cy="583331"/>
          </a:xfrm>
          <a:prstGeom prst="rect">
            <a:avLst/>
          </a:prstGeom>
          <a:effectLst>
            <a:glow rad="101600">
              <a:schemeClr val="accent1">
                <a:alpha val="75000"/>
              </a:schemeClr>
            </a:glow>
          </a:effectLst>
        </p:spPr>
      </p:pic>
      <p:pic>
        <p:nvPicPr>
          <p:cNvPr id="2" name="Picture 1" descr="2016-04-18_15-20-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11" y="3352800"/>
            <a:ext cx="1790700" cy="2438400"/>
          </a:xfrm>
          <a:prstGeom prst="rect">
            <a:avLst/>
          </a:prstGeom>
        </p:spPr>
      </p:pic>
      <p:pic>
        <p:nvPicPr>
          <p:cNvPr id="7" name="Picture 6" descr="2016-04-18_14-23-4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3377" y="3390900"/>
            <a:ext cx="2108200" cy="2362200"/>
          </a:xfrm>
          <a:prstGeom prst="rect">
            <a:avLst/>
          </a:prstGeom>
        </p:spPr>
      </p:pic>
      <p:cxnSp>
        <p:nvCxnSpPr>
          <p:cNvPr id="9" name="Straight Arrow Connector 8"/>
          <p:cNvCxnSpPr/>
          <p:nvPr/>
        </p:nvCxnSpPr>
        <p:spPr>
          <a:xfrm flipV="1">
            <a:off x="2700172" y="4562341"/>
            <a:ext cx="2623688" cy="1931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pic>
        <p:nvPicPr>
          <p:cNvPr id="3" name="Picture 2"/>
          <p:cNvPicPr>
            <a:picLocks noChangeAspect="1"/>
          </p:cNvPicPr>
          <p:nvPr/>
        </p:nvPicPr>
        <p:blipFill>
          <a:blip r:embed="rId6"/>
          <a:stretch>
            <a:fillRect/>
          </a:stretch>
        </p:blipFill>
        <p:spPr>
          <a:xfrm>
            <a:off x="1463259" y="4316033"/>
            <a:ext cx="478495" cy="637993"/>
          </a:xfrm>
          <a:prstGeom prst="rect">
            <a:avLst/>
          </a:prstGeom>
        </p:spPr>
      </p:pic>
      <p:pic>
        <p:nvPicPr>
          <p:cNvPr id="4" name="Picture 3"/>
          <p:cNvPicPr>
            <a:picLocks noChangeAspect="1"/>
          </p:cNvPicPr>
          <p:nvPr/>
        </p:nvPicPr>
        <p:blipFill>
          <a:blip r:embed="rId7"/>
          <a:stretch>
            <a:fillRect/>
          </a:stretch>
        </p:blipFill>
        <p:spPr>
          <a:xfrm>
            <a:off x="2291643" y="6683023"/>
            <a:ext cx="596900" cy="914400"/>
          </a:xfrm>
          <a:prstGeom prst="rect">
            <a:avLst/>
          </a:prstGeom>
        </p:spPr>
      </p:pic>
    </p:spTree>
    <p:extLst>
      <p:ext uri="{BB962C8B-B14F-4D97-AF65-F5344CB8AC3E}">
        <p14:creationId xmlns:p14="http://schemas.microsoft.com/office/powerpoint/2010/main" val="4081536417"/>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2016-04-18_14-23-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92" y="6469174"/>
            <a:ext cx="1775353" cy="1676722"/>
          </a:xfrm>
          <a:prstGeom prst="rect">
            <a:avLst/>
          </a:prstGeom>
        </p:spPr>
      </p:pic>
      <p:sp>
        <p:nvSpPr>
          <p:cNvPr id="6" name="Title 5"/>
          <p:cNvSpPr>
            <a:spLocks noGrp="1"/>
          </p:cNvSpPr>
          <p:nvPr>
            <p:ph type="title"/>
          </p:nvPr>
        </p:nvSpPr>
        <p:spPr/>
        <p:txBody>
          <a:bodyPr>
            <a:normAutofit fontScale="90000"/>
          </a:bodyPr>
          <a:lstStyle/>
          <a:p>
            <a:r>
              <a:rPr lang="en-US" dirty="0" smtClean="0"/>
              <a:t>When a     Key Lives in the Encrypted Data Bag</a:t>
            </a:r>
            <a:endParaRPr lang="en-US" dirty="0"/>
          </a:p>
        </p:txBody>
      </p:sp>
      <p:pic>
        <p:nvPicPr>
          <p:cNvPr id="14" name="Picture 13"/>
          <p:cNvPicPr>
            <a:picLocks noChangeAspect="1"/>
          </p:cNvPicPr>
          <p:nvPr/>
        </p:nvPicPr>
        <p:blipFill>
          <a:blip r:embed="rId3"/>
          <a:stretch>
            <a:fillRect/>
          </a:stretch>
        </p:blipFill>
        <p:spPr>
          <a:xfrm>
            <a:off x="3096349" y="380907"/>
            <a:ext cx="583331" cy="583331"/>
          </a:xfrm>
          <a:prstGeom prst="rect">
            <a:avLst/>
          </a:prstGeom>
          <a:effectLst>
            <a:glow rad="101600">
              <a:schemeClr val="accent1">
                <a:alpha val="75000"/>
              </a:schemeClr>
            </a:glow>
          </a:effectLst>
        </p:spPr>
      </p:pic>
      <p:pic>
        <p:nvPicPr>
          <p:cNvPr id="2" name="Picture 1" descr="2016-04-18_15-20-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611" y="3352800"/>
            <a:ext cx="1790700" cy="2438400"/>
          </a:xfrm>
          <a:prstGeom prst="rect">
            <a:avLst/>
          </a:prstGeom>
        </p:spPr>
      </p:pic>
      <p:pic>
        <p:nvPicPr>
          <p:cNvPr id="7" name="Picture 6" descr="2016-04-18_14-23-4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3377" y="3390900"/>
            <a:ext cx="2108200" cy="2362200"/>
          </a:xfrm>
          <a:prstGeom prst="rect">
            <a:avLst/>
          </a:prstGeom>
        </p:spPr>
      </p:pic>
      <p:cxnSp>
        <p:nvCxnSpPr>
          <p:cNvPr id="9" name="Straight Arrow Connector 8"/>
          <p:cNvCxnSpPr/>
          <p:nvPr/>
        </p:nvCxnSpPr>
        <p:spPr>
          <a:xfrm flipV="1">
            <a:off x="2700172" y="4562341"/>
            <a:ext cx="2623688" cy="1931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pic>
        <p:nvPicPr>
          <p:cNvPr id="3" name="Picture 2"/>
          <p:cNvPicPr>
            <a:picLocks noChangeAspect="1"/>
          </p:cNvPicPr>
          <p:nvPr/>
        </p:nvPicPr>
        <p:blipFill>
          <a:blip r:embed="rId6"/>
          <a:stretch>
            <a:fillRect/>
          </a:stretch>
        </p:blipFill>
        <p:spPr>
          <a:xfrm>
            <a:off x="1463259" y="4316033"/>
            <a:ext cx="478495" cy="637993"/>
          </a:xfrm>
          <a:prstGeom prst="rect">
            <a:avLst/>
          </a:prstGeom>
        </p:spPr>
      </p:pic>
      <p:pic>
        <p:nvPicPr>
          <p:cNvPr id="11" name="Picture 10" descr="2016-04-18_14-23-48_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5156" y="3290742"/>
            <a:ext cx="1664981" cy="2065009"/>
          </a:xfrm>
          <a:prstGeom prst="rect">
            <a:avLst/>
          </a:prstGeom>
        </p:spPr>
      </p:pic>
      <p:pic>
        <p:nvPicPr>
          <p:cNvPr id="12" name="Picture 11" descr="2016-04-18_14-23-48_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7497" y="3276052"/>
            <a:ext cx="1664981" cy="2065009"/>
          </a:xfrm>
          <a:prstGeom prst="rect">
            <a:avLst/>
          </a:prstGeom>
        </p:spPr>
      </p:pic>
      <p:pic>
        <p:nvPicPr>
          <p:cNvPr id="13" name="Picture 12" descr="2016-04-18_14-23-48_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29834" y="3278071"/>
            <a:ext cx="1664981" cy="2065009"/>
          </a:xfrm>
          <a:prstGeom prst="rect">
            <a:avLst/>
          </a:prstGeom>
        </p:spPr>
      </p:pic>
      <p:sp>
        <p:nvSpPr>
          <p:cNvPr id="15" name="Right Arrow 14"/>
          <p:cNvSpPr/>
          <p:nvPr/>
        </p:nvSpPr>
        <p:spPr bwMode="auto">
          <a:xfrm>
            <a:off x="7486701" y="3897445"/>
            <a:ext cx="1771406" cy="877425"/>
          </a:xfrm>
          <a:prstGeom prst="right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Freeform 15"/>
          <p:cNvSpPr/>
          <p:nvPr/>
        </p:nvSpPr>
        <p:spPr>
          <a:xfrm>
            <a:off x="4329289" y="5373511"/>
            <a:ext cx="7436555" cy="1948364"/>
          </a:xfrm>
          <a:custGeom>
            <a:avLst/>
            <a:gdLst>
              <a:gd name="connsiteX0" fmla="*/ 0 w 7436555"/>
              <a:gd name="connsiteY0" fmla="*/ 1834444 h 1948364"/>
              <a:gd name="connsiteX1" fmla="*/ 6067778 w 7436555"/>
              <a:gd name="connsiteY1" fmla="*/ 1749778 h 1948364"/>
              <a:gd name="connsiteX2" fmla="*/ 7436555 w 7436555"/>
              <a:gd name="connsiteY2" fmla="*/ 0 h 1948364"/>
            </a:gdLst>
            <a:ahLst/>
            <a:cxnLst>
              <a:cxn ang="0">
                <a:pos x="connsiteX0" y="connsiteY0"/>
              </a:cxn>
              <a:cxn ang="0">
                <a:pos x="connsiteX1" y="connsiteY1"/>
              </a:cxn>
              <a:cxn ang="0">
                <a:pos x="connsiteX2" y="connsiteY2"/>
              </a:cxn>
            </a:cxnLst>
            <a:rect l="l" t="t" r="r" b="b"/>
            <a:pathLst>
              <a:path w="7436555" h="1948364">
                <a:moveTo>
                  <a:pt x="0" y="1834444"/>
                </a:moveTo>
                <a:cubicBezTo>
                  <a:pt x="2414176" y="1944981"/>
                  <a:pt x="4828352" y="2055519"/>
                  <a:pt x="6067778" y="1749778"/>
                </a:cubicBezTo>
                <a:cubicBezTo>
                  <a:pt x="7307204" y="1444037"/>
                  <a:pt x="7208426" y="289278"/>
                  <a:pt x="7436555"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Freeform 4"/>
          <p:cNvSpPr/>
          <p:nvPr/>
        </p:nvSpPr>
        <p:spPr>
          <a:xfrm>
            <a:off x="2652889" y="5305778"/>
            <a:ext cx="7436555" cy="1948364"/>
          </a:xfrm>
          <a:custGeom>
            <a:avLst/>
            <a:gdLst>
              <a:gd name="connsiteX0" fmla="*/ 0 w 7436555"/>
              <a:gd name="connsiteY0" fmla="*/ 1834444 h 1948364"/>
              <a:gd name="connsiteX1" fmla="*/ 6067778 w 7436555"/>
              <a:gd name="connsiteY1" fmla="*/ 1749778 h 1948364"/>
              <a:gd name="connsiteX2" fmla="*/ 7436555 w 7436555"/>
              <a:gd name="connsiteY2" fmla="*/ 0 h 1948364"/>
            </a:gdLst>
            <a:ahLst/>
            <a:cxnLst>
              <a:cxn ang="0">
                <a:pos x="connsiteX0" y="connsiteY0"/>
              </a:cxn>
              <a:cxn ang="0">
                <a:pos x="connsiteX1" y="connsiteY1"/>
              </a:cxn>
              <a:cxn ang="0">
                <a:pos x="connsiteX2" y="connsiteY2"/>
              </a:cxn>
            </a:cxnLst>
            <a:rect l="l" t="t" r="r" b="b"/>
            <a:pathLst>
              <a:path w="7436555" h="1948364">
                <a:moveTo>
                  <a:pt x="0" y="1834444"/>
                </a:moveTo>
                <a:cubicBezTo>
                  <a:pt x="2414176" y="1944981"/>
                  <a:pt x="4828352" y="2055519"/>
                  <a:pt x="6067778" y="1749778"/>
                </a:cubicBezTo>
                <a:cubicBezTo>
                  <a:pt x="7307204" y="1444037"/>
                  <a:pt x="7208426" y="289278"/>
                  <a:pt x="7436555"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pic>
        <p:nvPicPr>
          <p:cNvPr id="18" name="Picture 17"/>
          <p:cNvPicPr>
            <a:picLocks noChangeAspect="1"/>
          </p:cNvPicPr>
          <p:nvPr/>
        </p:nvPicPr>
        <p:blipFill>
          <a:blip r:embed="rId8"/>
          <a:stretch>
            <a:fillRect/>
          </a:stretch>
        </p:blipFill>
        <p:spPr>
          <a:xfrm>
            <a:off x="2291643" y="6683023"/>
            <a:ext cx="596900" cy="914400"/>
          </a:xfrm>
          <a:prstGeom prst="rect">
            <a:avLst/>
          </a:prstGeom>
        </p:spPr>
      </p:pic>
    </p:spTree>
    <p:extLst>
      <p:ext uri="{BB962C8B-B14F-4D97-AF65-F5344CB8AC3E}">
        <p14:creationId xmlns:p14="http://schemas.microsoft.com/office/powerpoint/2010/main" val="3423553372"/>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WARNING!</a:t>
            </a:r>
            <a:endParaRPr lang="en-US"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endParaRPr lang="en-US" sz="2800" i="1" dirty="0" smtClean="0">
              <a:solidFill>
                <a:schemeClr val="tx1">
                  <a:lumMod val="60000"/>
                  <a:lumOff val="40000"/>
                </a:schemeClr>
              </a:solidFill>
            </a:endParaRPr>
          </a:p>
        </p:txBody>
      </p:sp>
      <p:sp>
        <p:nvSpPr>
          <p:cNvPr id="10" name="Text Placeholder 2"/>
          <p:cNvSpPr>
            <a:spLocks noGrp="1"/>
          </p:cNvSpPr>
          <p:nvPr>
            <p:ph type="body" sz="quarter" idx="12"/>
          </p:nvPr>
        </p:nvSpPr>
        <p:spPr>
          <a:xfrm>
            <a:off x="1916754" y="2155461"/>
            <a:ext cx="12422493" cy="4956539"/>
          </a:xfrm>
        </p:spPr>
        <p:txBody>
          <a:bodyPr anchor="ctr"/>
          <a:lstStyle/>
          <a:p>
            <a:pPr algn="ctr"/>
            <a:r>
              <a:rPr lang="en-US" sz="2800" dirty="0" smtClean="0"/>
              <a:t>This is only a demonstration.</a:t>
            </a:r>
          </a:p>
          <a:p>
            <a:pPr algn="ctr"/>
            <a:r>
              <a:rPr lang="en-US" sz="2800" dirty="0" smtClean="0"/>
              <a:t>This presentation is an introduction to show you some ways in which you may manage secrets. Before implementing any of these solutions for your production systems consult with your team about the correct and best practices within your organization given the data.</a:t>
            </a:r>
            <a:endParaRPr lang="en-US" sz="2800" dirty="0"/>
          </a:p>
        </p:txBody>
      </p:sp>
    </p:spTree>
    <p:extLst>
      <p:ext uri="{BB962C8B-B14F-4D97-AF65-F5344CB8AC3E}">
        <p14:creationId xmlns:p14="http://schemas.microsoft.com/office/powerpoint/2010/main" val="11264092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Create a Cookbook</a:t>
            </a:r>
            <a:endParaRPr lang="en-US" b="1" dirty="0" smtClean="0"/>
          </a:p>
          <a:p>
            <a:pPr marL="457200" indent="-457200">
              <a:buFont typeface="Wingdings" charset="2"/>
              <a:buChar char="ü"/>
            </a:pPr>
            <a:r>
              <a:rPr lang="en-US" b="1" dirty="0" smtClean="0"/>
              <a:t>Storing Data in Data Bags</a:t>
            </a:r>
          </a:p>
          <a:p>
            <a:pPr marL="457200" indent="-457200">
              <a:buFont typeface="Wingdings" charset="2"/>
              <a:buChar char="ü"/>
            </a:pPr>
            <a:r>
              <a:rPr lang="en-US" b="1" dirty="0" smtClean="0"/>
              <a:t>Encrypting Data in Data Bags</a:t>
            </a:r>
          </a:p>
          <a:p>
            <a:pPr marL="457200" indent="-457200">
              <a:buFont typeface="Wingdings" charset="2"/>
              <a:buChar char="q"/>
            </a:pPr>
            <a:r>
              <a:rPr lang="en-US" b="1" dirty="0" smtClean="0"/>
              <a:t>Encrypting Data with Chef Vault</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267200"/>
            <a:ext cx="2867132" cy="969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Security is Important To Me</a:t>
            </a:r>
          </a:p>
        </p:txBody>
      </p:sp>
    </p:spTree>
    <p:extLst>
      <p:ext uri="{BB962C8B-B14F-4D97-AF65-F5344CB8AC3E}">
        <p14:creationId xmlns:p14="http://schemas.microsoft.com/office/powerpoint/2010/main" val="400137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Create a Cookbook</a:t>
            </a:r>
            <a:endParaRPr lang="en-US" b="1" dirty="0" smtClean="0"/>
          </a:p>
          <a:p>
            <a:pPr marL="457200" indent="-457200">
              <a:buFont typeface="Wingdings" charset="2"/>
              <a:buChar char="ü"/>
            </a:pPr>
            <a:r>
              <a:rPr lang="en-US" b="1" dirty="0" smtClean="0"/>
              <a:t>Storing Data in Data Bags</a:t>
            </a:r>
          </a:p>
          <a:p>
            <a:pPr marL="457200" indent="-457200">
              <a:buFont typeface="Wingdings" charset="2"/>
              <a:buChar char="ü"/>
            </a:pPr>
            <a:r>
              <a:rPr lang="en-US" b="1" dirty="0" smtClean="0"/>
              <a:t>Encrypting Data in Data Bags</a:t>
            </a:r>
          </a:p>
          <a:p>
            <a:pPr marL="457200" indent="-457200">
              <a:buFont typeface="Wingdings" charset="2"/>
              <a:buChar char="ü"/>
            </a:pPr>
            <a:r>
              <a:rPr lang="en-US" b="1" dirty="0" smtClean="0"/>
              <a:t>Encrypting Data with Chef Vault</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267200"/>
            <a:ext cx="2867132" cy="969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Security is Important To Me</a:t>
            </a:r>
          </a:p>
        </p:txBody>
      </p:sp>
    </p:spTree>
    <p:extLst>
      <p:ext uri="{BB962C8B-B14F-4D97-AF65-F5344CB8AC3E}">
        <p14:creationId xmlns:p14="http://schemas.microsoft.com/office/powerpoint/2010/main" val="8023194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"Ask a Question"</a:t>
            </a:r>
            <a:r>
              <a:rPr lang="en-US" dirty="0" smtClean="0"/>
              <a:t> and I will answer it.</a:t>
            </a:r>
          </a:p>
          <a:p>
            <a:endParaRPr lang="en-US" dirty="0"/>
          </a:p>
          <a:p>
            <a:r>
              <a:rPr lang="en-US" b="1" dirty="0" smtClean="0"/>
              <a:t>"Rate This"</a:t>
            </a:r>
            <a:r>
              <a:rPr lang="en-US" dirty="0" smtClean="0"/>
              <a:t> presentation to leave your feedback and help me do my work better</a:t>
            </a:r>
            <a:r>
              <a:rPr lang="en-US" dirty="0" smtClean="0"/>
              <a:t>.</a:t>
            </a:r>
          </a:p>
          <a:p>
            <a:endParaRPr lang="en-US" dirty="0"/>
          </a:p>
          <a:p>
            <a:r>
              <a:rPr lang="en-US" dirty="0"/>
              <a:t>Email me at </a:t>
            </a:r>
            <a:r>
              <a:rPr lang="en-US" b="1" dirty="0" err="1"/>
              <a:t>franklin@</a:t>
            </a:r>
            <a:r>
              <a:rPr lang="en-US" b="1" dirty="0" err="1" smtClean="0"/>
              <a:t>chef.io</a:t>
            </a:r>
            <a:endParaRPr lang="en-US"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32661565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Create a Cookbook</a:t>
            </a:r>
            <a:endParaRPr lang="en-US" b="1" dirty="0" smtClean="0"/>
          </a:p>
          <a:p>
            <a:pPr marL="457200" indent="-457200">
              <a:buFont typeface="Wingdings" charset="2"/>
              <a:buChar char="ü"/>
            </a:pPr>
            <a:r>
              <a:rPr lang="en-US" b="1" dirty="0" smtClean="0"/>
              <a:t>Storing Data in Data Bags</a:t>
            </a:r>
          </a:p>
          <a:p>
            <a:pPr marL="457200" indent="-457200">
              <a:buFont typeface="Wingdings" charset="2"/>
              <a:buChar char="ü"/>
            </a:pPr>
            <a:r>
              <a:rPr lang="en-US" b="1" dirty="0" smtClean="0"/>
              <a:t>Encrypting Data in Data Bags</a:t>
            </a:r>
          </a:p>
          <a:p>
            <a:pPr marL="457200" indent="-457200">
              <a:buFont typeface="Wingdings" charset="2"/>
              <a:buChar char="ü"/>
            </a:pPr>
            <a:r>
              <a:rPr lang="en-US" b="1" dirty="0" smtClean="0"/>
              <a:t>Encrypting Data with Chef Vault</a:t>
            </a:r>
          </a:p>
          <a:p>
            <a:pPr marL="457200" indent="-457200">
              <a:buFont typeface="Wingdings" charset="2"/>
              <a:buChar char="ü"/>
            </a:pPr>
            <a:r>
              <a:rPr lang="en-US" b="1" dirty="0" smtClean="0"/>
              <a:t>Questions</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267200"/>
            <a:ext cx="2867132" cy="969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Security is Important To Me</a:t>
            </a:r>
          </a:p>
        </p:txBody>
      </p:sp>
    </p:spTree>
    <p:extLst>
      <p:ext uri="{BB962C8B-B14F-4D97-AF65-F5344CB8AC3E}">
        <p14:creationId xmlns:p14="http://schemas.microsoft.com/office/powerpoint/2010/main" val="36694721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BrightTALK</a:t>
            </a:r>
            <a:r>
              <a:rPr lang="en-US" dirty="0" smtClean="0"/>
              <a:t> Attachments</a:t>
            </a:r>
            <a:endParaRPr lang="en-US" dirty="0"/>
          </a:p>
        </p:txBody>
      </p:sp>
      <p:sp>
        <p:nvSpPr>
          <p:cNvPr id="3" name="Text Placeholder 2"/>
          <p:cNvSpPr>
            <a:spLocks noGrp="1"/>
          </p:cNvSpPr>
          <p:nvPr>
            <p:ph type="body" sz="quarter" idx="12"/>
          </p:nvPr>
        </p:nvSpPr>
        <p:spPr>
          <a:xfrm>
            <a:off x="650040" y="1856198"/>
            <a:ext cx="7825220" cy="5345953"/>
          </a:xfrm>
        </p:spPr>
        <p:txBody>
          <a:bodyPr/>
          <a:lstStyle/>
          <a:p>
            <a:pPr>
              <a:lnSpc>
                <a:spcPct val="150000"/>
              </a:lnSpc>
            </a:pPr>
            <a:r>
              <a:rPr lang="en-US" dirty="0" smtClean="0"/>
              <a:t>All of the resources I am going to provide you can be found under </a:t>
            </a:r>
            <a:r>
              <a:rPr lang="en-US" b="1" dirty="0"/>
              <a:t>"</a:t>
            </a:r>
            <a:r>
              <a:rPr lang="en-US" b="1" dirty="0" smtClean="0"/>
              <a:t>Attachments"</a:t>
            </a:r>
            <a:r>
              <a:rPr lang="en-US" dirty="0" smtClean="0"/>
              <a: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671" t="16270" r="16998" b="16401"/>
          <a:stretch/>
        </p:blipFill>
        <p:spPr>
          <a:xfrm>
            <a:off x="8625384" y="1615451"/>
            <a:ext cx="6919415" cy="5827445"/>
          </a:xfrm>
          <a:prstGeom prst="rect">
            <a:avLst/>
          </a:prstGeom>
        </p:spPr>
      </p:pic>
    </p:spTree>
    <p:extLst>
      <p:ext uri="{BB962C8B-B14F-4D97-AF65-F5344CB8AC3E}">
        <p14:creationId xmlns:p14="http://schemas.microsoft.com/office/powerpoint/2010/main" val="12546005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1" t="347" r="-211" b="52394"/>
          <a:stretch/>
        </p:blipFill>
        <p:spPr>
          <a:xfrm>
            <a:off x="7821684" y="4812192"/>
            <a:ext cx="7914185" cy="3149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4"/>
          <p:cNvSpPr>
            <a:spLocks noGrp="1"/>
          </p:cNvSpPr>
          <p:nvPr>
            <p:ph type="title"/>
          </p:nvPr>
        </p:nvSpPr>
        <p:spPr/>
        <p:txBody>
          <a:bodyPr/>
          <a:lstStyle/>
          <a:p>
            <a:r>
              <a:rPr lang="en-US" dirty="0" smtClean="0"/>
              <a:t>Managing Secrets with Chef</a:t>
            </a:r>
            <a:endParaRPr lang="en-US" dirty="0"/>
          </a:p>
        </p:txBody>
      </p:sp>
      <p:sp>
        <p:nvSpPr>
          <p:cNvPr id="16" name="Text Placeholder 15"/>
          <p:cNvSpPr>
            <a:spLocks noGrp="1"/>
          </p:cNvSpPr>
          <p:nvPr>
            <p:ph type="body" sz="quarter" idx="12"/>
          </p:nvPr>
        </p:nvSpPr>
        <p:spPr>
          <a:xfrm>
            <a:off x="650039" y="1856198"/>
            <a:ext cx="15092085" cy="2738777"/>
          </a:xfrm>
        </p:spPr>
        <p:txBody>
          <a:bodyPr/>
          <a:lstStyle/>
          <a:p>
            <a:pPr>
              <a:lnSpc>
                <a:spcPct val="150000"/>
              </a:lnSpc>
            </a:pPr>
            <a:r>
              <a:rPr lang="en-US" dirty="0"/>
              <a:t>All the slides and the training content can </a:t>
            </a:r>
            <a:r>
              <a:rPr lang="en-US" dirty="0" smtClean="0"/>
              <a:t>be found on GitHub:</a:t>
            </a:r>
          </a:p>
          <a:p>
            <a:pPr>
              <a:lnSpc>
                <a:spcPct val="150000"/>
              </a:lnSpc>
            </a:pPr>
            <a:r>
              <a:rPr lang="en-US" b="1" dirty="0" smtClean="0">
                <a:solidFill>
                  <a:schemeClr val="tx2"/>
                </a:solidFill>
              </a:rPr>
              <a:t>https</a:t>
            </a:r>
            <a:r>
              <a:rPr lang="en-US" b="1" dirty="0">
                <a:solidFill>
                  <a:schemeClr val="tx2"/>
                </a:solidFill>
              </a:rPr>
              <a:t>://</a:t>
            </a:r>
            <a:r>
              <a:rPr lang="en-US" b="1" dirty="0" err="1">
                <a:solidFill>
                  <a:schemeClr val="tx2"/>
                </a:solidFill>
              </a:rPr>
              <a:t>github.com</a:t>
            </a:r>
            <a:r>
              <a:rPr lang="en-US" b="1" dirty="0">
                <a:solidFill>
                  <a:schemeClr val="tx2"/>
                </a:solidFill>
              </a:rPr>
              <a:t>/chef-training</a:t>
            </a:r>
            <a:r>
              <a:rPr lang="en-US" b="1" dirty="0" smtClean="0">
                <a:solidFill>
                  <a:schemeClr val="tx2"/>
                </a:solidFill>
              </a:rPr>
              <a:t>/</a:t>
            </a:r>
            <a:r>
              <a:rPr lang="en-US" b="1" dirty="0" err="1" smtClean="0">
                <a:solidFill>
                  <a:schemeClr val="tx2"/>
                </a:solidFill>
              </a:rPr>
              <a:t>managing_secrets_with_chef</a:t>
            </a:r>
            <a:endParaRPr lang="en-US" dirty="0"/>
          </a:p>
        </p:txBody>
      </p:sp>
    </p:spTree>
    <p:extLst>
      <p:ext uri="{BB962C8B-B14F-4D97-AF65-F5344CB8AC3E}">
        <p14:creationId xmlns:p14="http://schemas.microsoft.com/office/powerpoint/2010/main" val="2403559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Documentation and Projects</a:t>
            </a:r>
            <a:endParaRPr lang="en-US" dirty="0"/>
          </a:p>
        </p:txBody>
      </p:sp>
      <p:sp>
        <p:nvSpPr>
          <p:cNvPr id="3" name="Subtitle 2"/>
          <p:cNvSpPr>
            <a:spLocks noGrp="1"/>
          </p:cNvSpPr>
          <p:nvPr>
            <p:ph type="subTitle" idx="1"/>
          </p:nvPr>
        </p:nvSpPr>
        <p:spPr>
          <a:xfrm>
            <a:off x="1671638" y="3271838"/>
            <a:ext cx="13935252" cy="3346421"/>
          </a:xfrm>
        </p:spPr>
        <p:txBody>
          <a:bodyPr/>
          <a:lstStyle/>
          <a:p>
            <a:r>
              <a:rPr lang="en-US" dirty="0" smtClean="0"/>
              <a:t>Data Bags (</a:t>
            </a:r>
            <a:r>
              <a:rPr lang="en-US" u="sng" dirty="0">
                <a:hlinkClick r:id="rId2"/>
              </a:rPr>
              <a:t>https://</a:t>
            </a:r>
            <a:r>
              <a:rPr lang="en-US" u="sng" dirty="0" err="1">
                <a:hlinkClick r:id="rId2"/>
              </a:rPr>
              <a:t>docs.chef.io</a:t>
            </a:r>
            <a:r>
              <a:rPr lang="en-US" u="sng" dirty="0">
                <a:hlinkClick r:id="rId2"/>
              </a:rPr>
              <a:t>/</a:t>
            </a:r>
            <a:r>
              <a:rPr lang="en-US" u="sng" dirty="0" err="1">
                <a:hlinkClick r:id="rId2"/>
              </a:rPr>
              <a:t>data_bags.html</a:t>
            </a:r>
            <a:r>
              <a:rPr lang="en-US" dirty="0" smtClean="0"/>
              <a:t>)</a:t>
            </a:r>
            <a:endParaRPr lang="en-US" dirty="0"/>
          </a:p>
          <a:p>
            <a:r>
              <a:rPr lang="en-US" dirty="0" smtClean="0"/>
              <a:t>Encrypted Data </a:t>
            </a:r>
            <a:r>
              <a:rPr lang="en-US" dirty="0"/>
              <a:t>Bags (</a:t>
            </a:r>
            <a:r>
              <a:rPr lang="en-US" dirty="0">
                <a:hlinkClick r:id="rId3"/>
              </a:rPr>
              <a:t>https://</a:t>
            </a:r>
            <a:r>
              <a:rPr lang="en-US" dirty="0" err="1">
                <a:hlinkClick r:id="rId3"/>
              </a:rPr>
              <a:t>docs.chef.io</a:t>
            </a:r>
            <a:r>
              <a:rPr lang="en-US" dirty="0">
                <a:hlinkClick r:id="rId3"/>
              </a:rPr>
              <a:t>/</a:t>
            </a:r>
            <a:r>
              <a:rPr lang="en-US" dirty="0" err="1">
                <a:hlinkClick r:id="rId3"/>
              </a:rPr>
              <a:t>data_bags.html#encrypt-a-data-bag-item</a:t>
            </a:r>
            <a:r>
              <a:rPr lang="en-US" dirty="0"/>
              <a:t>)</a:t>
            </a:r>
            <a:endParaRPr lang="en-US" dirty="0" smtClean="0"/>
          </a:p>
          <a:p>
            <a:r>
              <a:rPr lang="en-US" dirty="0" smtClean="0"/>
              <a:t>Chef </a:t>
            </a:r>
            <a:r>
              <a:rPr lang="en-US" dirty="0"/>
              <a:t>Vault (</a:t>
            </a:r>
            <a:r>
              <a:rPr lang="en-US" dirty="0">
                <a:hlinkClick r:id="rId4"/>
              </a:rPr>
              <a:t>https://</a:t>
            </a:r>
            <a:r>
              <a:rPr lang="en-US" dirty="0" err="1">
                <a:hlinkClick r:id="rId4"/>
              </a:rPr>
              <a:t>github.com</a:t>
            </a:r>
            <a:r>
              <a:rPr lang="en-US" dirty="0">
                <a:hlinkClick r:id="rId4"/>
              </a:rPr>
              <a:t>/chef/chef-vault</a:t>
            </a:r>
            <a:r>
              <a:rPr lang="en-US" dirty="0"/>
              <a:t>)</a:t>
            </a:r>
            <a:endParaRPr lang="en-US" dirty="0" smtClean="0"/>
          </a:p>
          <a:p>
            <a:r>
              <a:rPr lang="en-US" dirty="0" smtClean="0"/>
              <a:t>Chef </a:t>
            </a:r>
            <a:r>
              <a:rPr lang="en-US" dirty="0"/>
              <a:t>Vault Cookbook (</a:t>
            </a:r>
            <a:r>
              <a:rPr lang="en-US" dirty="0">
                <a:hlinkClick r:id="rId5"/>
              </a:rPr>
              <a:t>https://</a:t>
            </a:r>
            <a:r>
              <a:rPr lang="en-US" dirty="0" err="1">
                <a:hlinkClick r:id="rId5"/>
              </a:rPr>
              <a:t>supermarket.chef.io</a:t>
            </a:r>
            <a:r>
              <a:rPr lang="en-US" dirty="0">
                <a:hlinkClick r:id="rId5"/>
              </a:rPr>
              <a:t>/cookbooks/chef-</a:t>
            </a:r>
            <a:r>
              <a:rPr lang="en-US" dirty="0" smtClean="0">
                <a:hlinkClick r:id="rId5"/>
              </a:rPr>
              <a:t>vault</a:t>
            </a:r>
            <a:r>
              <a:rPr lang="en-US" dirty="0" smtClean="0"/>
              <a:t>)</a:t>
            </a:r>
            <a:endParaRPr lang="en-US" dirty="0"/>
          </a:p>
        </p:txBody>
      </p:sp>
    </p:spTree>
    <p:extLst>
      <p:ext uri="{BB962C8B-B14F-4D97-AF65-F5344CB8AC3E}">
        <p14:creationId xmlns:p14="http://schemas.microsoft.com/office/powerpoint/2010/main" val="20461260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739" y="1227415"/>
            <a:ext cx="12202523" cy="6863917"/>
          </a:xfrm>
          <a:prstGeom prst="rect">
            <a:avLst/>
          </a:prstGeom>
        </p:spPr>
      </p:pic>
      <p:sp>
        <p:nvSpPr>
          <p:cNvPr id="2" name="Title 1"/>
          <p:cNvSpPr>
            <a:spLocks noGrp="1"/>
          </p:cNvSpPr>
          <p:nvPr>
            <p:ph type="title"/>
          </p:nvPr>
        </p:nvSpPr>
        <p:spPr/>
        <p:txBody>
          <a:bodyPr/>
          <a:lstStyle/>
          <a:p>
            <a:r>
              <a:rPr lang="en-US" dirty="0" smtClean="0"/>
              <a:t>The Joy of Automating!</a:t>
            </a:r>
            <a:endParaRPr lang="en-US" dirty="0"/>
          </a:p>
        </p:txBody>
      </p:sp>
      <p:sp>
        <p:nvSpPr>
          <p:cNvPr id="3" name="Text Placeholder 2"/>
          <p:cNvSpPr>
            <a:spLocks noGrp="1"/>
          </p:cNvSpPr>
          <p:nvPr>
            <p:ph type="body" sz="quarter" idx="12"/>
          </p:nvPr>
        </p:nvSpPr>
        <p:spPr>
          <a:xfrm>
            <a:off x="2172480" y="6332711"/>
            <a:ext cx="11915217" cy="1503811"/>
          </a:xfrm>
          <a:solidFill>
            <a:schemeClr val="tx2"/>
          </a:solidFill>
          <a:ln>
            <a:solidFill>
              <a:srgbClr val="F18B21"/>
            </a:solidFill>
          </a:ln>
        </p:spPr>
        <p:txBody>
          <a:bodyPr anchor="ctr"/>
          <a:lstStyle/>
          <a:p>
            <a:pPr lvl="1" algn="ctr"/>
            <a:r>
              <a:rPr lang="en-US" sz="3200" b="1" dirty="0" smtClean="0">
                <a:solidFill>
                  <a:schemeClr val="bg1"/>
                </a:solidFill>
              </a:rPr>
              <a:t>Fridays 10AM PDT </a:t>
            </a:r>
          </a:p>
          <a:p>
            <a:pPr lvl="1" algn="ctr"/>
            <a:r>
              <a:rPr lang="en-US" sz="3200" b="1" dirty="0" err="1" smtClean="0">
                <a:solidFill>
                  <a:schemeClr val="bg1"/>
                </a:solidFill>
              </a:rPr>
              <a:t>getchef</a:t>
            </a:r>
            <a:r>
              <a:rPr lang="en-US" sz="3200" b="1" dirty="0" smtClean="0">
                <a:solidFill>
                  <a:schemeClr val="bg1"/>
                </a:solidFill>
              </a:rPr>
              <a:t> @ YouTube</a:t>
            </a:r>
          </a:p>
        </p:txBody>
      </p:sp>
    </p:spTree>
    <p:extLst>
      <p:ext uri="{BB962C8B-B14F-4D97-AF65-F5344CB8AC3E}">
        <p14:creationId xmlns:p14="http://schemas.microsoft.com/office/powerpoint/2010/main" val="30562838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Terminal</a:t>
            </a:r>
            <a:endParaRPr lang="en-US" dirty="0"/>
          </a:p>
        </p:txBody>
      </p:sp>
      <p:sp>
        <p:nvSpPr>
          <p:cNvPr id="3" name="Text Placeholder 2"/>
          <p:cNvSpPr>
            <a:spLocks noGrp="1"/>
          </p:cNvSpPr>
          <p:nvPr>
            <p:ph type="body" sz="quarter" idx="12"/>
          </p:nvPr>
        </p:nvSpPr>
        <p:spPr>
          <a:xfrm>
            <a:off x="650040" y="1856198"/>
            <a:ext cx="6275693" cy="5345953"/>
          </a:xfrm>
        </p:spPr>
        <p:txBody>
          <a:bodyPr/>
          <a:lstStyle/>
          <a:p>
            <a:r>
              <a:rPr lang="en-US" sz="4400" dirty="0" smtClean="0"/>
              <a:t>Mac OSX</a:t>
            </a:r>
          </a:p>
          <a:p>
            <a:r>
              <a:rPr lang="en-US" sz="4400" dirty="0" smtClean="0"/>
              <a:t>iTerm2</a:t>
            </a:r>
          </a:p>
          <a:p>
            <a:r>
              <a:rPr lang="en-US" sz="4400" dirty="0" smtClean="0"/>
              <a:t>Oh My </a:t>
            </a:r>
            <a:r>
              <a:rPr lang="en-US" sz="4400" dirty="0" err="1" smtClean="0"/>
              <a:t>Zsh</a:t>
            </a:r>
            <a:endParaRPr lang="en-US" sz="4400" dirty="0" smtClean="0"/>
          </a:p>
          <a:p>
            <a:r>
              <a:rPr lang="en-US" sz="4400" dirty="0" err="1" smtClean="0"/>
              <a:t>Agnoster</a:t>
            </a:r>
            <a:r>
              <a:rPr lang="en-US" sz="4400" dirty="0" smtClean="0"/>
              <a:t> Theme</a:t>
            </a:r>
          </a:p>
          <a:p>
            <a:r>
              <a:rPr lang="en-US" sz="4400" dirty="0" err="1" smtClean="0"/>
              <a:t>Powerline</a:t>
            </a:r>
            <a:r>
              <a:rPr lang="en-US" sz="4400" dirty="0" smtClean="0"/>
              <a:t> Patched Font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833" y="1856198"/>
            <a:ext cx="8326967" cy="5109532"/>
          </a:xfrm>
          <a:prstGeom prst="rect">
            <a:avLst/>
          </a:prstGeom>
        </p:spPr>
      </p:pic>
    </p:spTree>
    <p:extLst>
      <p:ext uri="{BB962C8B-B14F-4D97-AF65-F5344CB8AC3E}">
        <p14:creationId xmlns:p14="http://schemas.microsoft.com/office/powerpoint/2010/main" val="1584345115"/>
      </p:ext>
    </p:extLst>
  </p:cSld>
  <p:clrMapOvr>
    <a:masterClrMapping/>
  </p:clrMapOvr>
  <p:transition xmlns:p14="http://schemas.microsoft.com/office/powerpoint/2010/mai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Create a Cookbook</a:t>
            </a:r>
            <a:endParaRPr lang="en-US" b="1" dirty="0" smtClean="0"/>
          </a:p>
          <a:p>
            <a:pPr marL="457200" indent="-457200">
              <a:buFont typeface="Wingdings" charset="2"/>
              <a:buChar char="ü"/>
            </a:pPr>
            <a:r>
              <a:rPr lang="en-US" b="1" dirty="0" smtClean="0"/>
              <a:t>Storing Data in Data Bags</a:t>
            </a:r>
          </a:p>
          <a:p>
            <a:pPr marL="457200" indent="-457200">
              <a:buFont typeface="Wingdings" charset="2"/>
              <a:buChar char="ü"/>
            </a:pPr>
            <a:r>
              <a:rPr lang="en-US" b="1" dirty="0" smtClean="0"/>
              <a:t>Encrypting Data in Data Bags</a:t>
            </a:r>
          </a:p>
          <a:p>
            <a:pPr marL="457200" indent="-457200">
              <a:buFont typeface="Wingdings" charset="2"/>
              <a:buChar char="ü"/>
            </a:pPr>
            <a:r>
              <a:rPr lang="en-US" b="1" dirty="0" smtClean="0"/>
              <a:t>Encrypting Data with Chef Vault</a:t>
            </a:r>
          </a:p>
          <a:p>
            <a:pPr marL="457200" indent="-457200">
              <a:buFont typeface="Wingdings" charset="2"/>
              <a:buChar char="ü"/>
            </a:pPr>
            <a:r>
              <a:rPr lang="en-US" b="1" dirty="0" smtClean="0"/>
              <a:t>Questions</a:t>
            </a:r>
          </a:p>
          <a:p>
            <a:pPr marL="457200" indent="-457200">
              <a:buFont typeface="Wingdings" charset="2"/>
              <a:buChar char="ü"/>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267200"/>
            <a:ext cx="2867132" cy="969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Security is Important To Me</a:t>
            </a:r>
          </a:p>
        </p:txBody>
      </p:sp>
    </p:spTree>
    <p:extLst>
      <p:ext uri="{BB962C8B-B14F-4D97-AF65-F5344CB8AC3E}">
        <p14:creationId xmlns:p14="http://schemas.microsoft.com/office/powerpoint/2010/main" val="7864840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Live Demonstration</a:t>
            </a:r>
          </a:p>
          <a:p>
            <a:r>
              <a:rPr lang="en-US" b="1" dirty="0" smtClean="0">
                <a:ea typeface="Courier" charset="0"/>
                <a:cs typeface="Courier" charset="0"/>
              </a:rPr>
              <a:t>@ 45 min  –  Questions</a:t>
            </a:r>
          </a:p>
          <a:p>
            <a:r>
              <a:rPr lang="en-US" b="1" dirty="0" smtClean="0">
                <a:ea typeface="Courier" charset="0"/>
                <a:cs typeface="Courier" charset="0"/>
              </a:rPr>
              <a:t>@ 55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7232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Know What You Think</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"Ask a Question"</a:t>
            </a:r>
            <a:r>
              <a:rPr lang="en-US" dirty="0" smtClean="0"/>
              <a:t> and I will answer it.</a:t>
            </a:r>
          </a:p>
          <a:p>
            <a:endParaRPr lang="en-US" dirty="0"/>
          </a:p>
          <a:p>
            <a:r>
              <a:rPr lang="en-US" b="1" dirty="0" smtClean="0"/>
              <a:t>"Rate This"</a:t>
            </a:r>
            <a:r>
              <a:rPr lang="en-US" dirty="0" smtClean="0"/>
              <a:t> presentation to leave your feedback and help me do my work better.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940" t="26865" r="18330" b="2388"/>
          <a:stretch/>
        </p:blipFill>
        <p:spPr>
          <a:xfrm>
            <a:off x="8625384" y="1294654"/>
            <a:ext cx="6919416" cy="6469040"/>
          </a:xfrm>
          <a:prstGeom prst="rect">
            <a:avLst/>
          </a:prstGeom>
        </p:spPr>
      </p:pic>
    </p:spTree>
    <p:extLst>
      <p:ext uri="{BB962C8B-B14F-4D97-AF65-F5344CB8AC3E}">
        <p14:creationId xmlns:p14="http://schemas.microsoft.com/office/powerpoint/2010/main" val="1742304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this Valuable to You?</a:t>
            </a:r>
            <a:endParaRPr lang="en-US" dirty="0"/>
          </a:p>
        </p:txBody>
      </p:sp>
      <p:sp>
        <p:nvSpPr>
          <p:cNvPr id="3" name="Text Placeholder 2"/>
          <p:cNvSpPr>
            <a:spLocks noGrp="1"/>
          </p:cNvSpPr>
          <p:nvPr>
            <p:ph type="body" sz="quarter" idx="12"/>
          </p:nvPr>
        </p:nvSpPr>
        <p:spPr>
          <a:xfrm>
            <a:off x="650040" y="1856198"/>
            <a:ext cx="7825220" cy="5345953"/>
          </a:xfrm>
        </p:spPr>
        <p:txBody>
          <a:bodyPr/>
          <a:lstStyle/>
          <a:p>
            <a:r>
              <a:rPr lang="en-US" b="1" dirty="0" smtClean="0"/>
              <a:t>Share it</a:t>
            </a:r>
            <a:r>
              <a:rPr lang="en-US" dirty="0" smtClean="0"/>
              <a:t> with your professional and social networks.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009" t="28729" r="16904" b="4186"/>
          <a:stretch/>
        </p:blipFill>
        <p:spPr>
          <a:xfrm>
            <a:off x="8625384" y="1615451"/>
            <a:ext cx="6919416" cy="5827445"/>
          </a:xfrm>
          <a:prstGeom prst="rect">
            <a:avLst/>
          </a:prstGeom>
        </p:spPr>
      </p:pic>
    </p:spTree>
    <p:extLst>
      <p:ext uri="{BB962C8B-B14F-4D97-AF65-F5344CB8AC3E}">
        <p14:creationId xmlns:p14="http://schemas.microsoft.com/office/powerpoint/2010/main" val="128757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283200" y="2495550"/>
            <a:ext cx="10972800" cy="1338263"/>
          </a:xfrm>
        </p:spPr>
        <p:txBody>
          <a:bodyPr>
            <a:normAutofit fontScale="90000"/>
          </a:bodyPr>
          <a:lstStyle/>
          <a:p>
            <a:r>
              <a:rPr lang="en-US" dirty="0" smtClean="0"/>
              <a:t>Test Driven Cookbook Development</a:t>
            </a:r>
            <a:endParaRPr lang="en-US" dirty="0"/>
          </a:p>
        </p:txBody>
      </p:sp>
      <p:pic>
        <p:nvPicPr>
          <p:cNvPr id="5" name="Picture 4" descr="chefspec-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6256000" cy="9136069"/>
          </a:xfrm>
          <a:prstGeom prst="rect">
            <a:avLst/>
          </a:prstGeom>
        </p:spPr>
      </p:pic>
    </p:spTree>
    <p:extLst>
      <p:ext uri="{BB962C8B-B14F-4D97-AF65-F5344CB8AC3E}">
        <p14:creationId xmlns:p14="http://schemas.microsoft.com/office/powerpoint/2010/main" val="4222443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Create a Cookbook</a:t>
            </a:r>
            <a:endParaRPr lang="en-US" b="1" dirty="0" smtClean="0"/>
          </a:p>
          <a:p>
            <a:pPr marL="457200" indent="-457200">
              <a:buFont typeface="Wingdings" charset="2"/>
              <a:buChar char="q"/>
            </a:pPr>
            <a:r>
              <a:rPr lang="en-US" b="1" dirty="0" smtClean="0"/>
              <a:t>Storing Data in Data Bags</a:t>
            </a:r>
          </a:p>
          <a:p>
            <a:pPr marL="457200" indent="-457200">
              <a:buFont typeface="Wingdings" charset="2"/>
              <a:buChar char="q"/>
            </a:pPr>
            <a:r>
              <a:rPr lang="en-US" b="1" dirty="0" smtClean="0"/>
              <a:t>Encrypting Data in Data Bags</a:t>
            </a:r>
          </a:p>
          <a:p>
            <a:pPr marL="457200" indent="-457200">
              <a:buFont typeface="Wingdings" charset="2"/>
              <a:buChar char="q"/>
            </a:pPr>
            <a:r>
              <a:rPr lang="en-US" b="1" dirty="0" smtClean="0"/>
              <a:t>Encrypting Data with Chef Vault</a:t>
            </a:r>
          </a:p>
          <a:p>
            <a:pPr marL="457200" indent="-457200">
              <a:buFont typeface="Wingdings" charset="2"/>
              <a:buChar char="q"/>
            </a:pPr>
            <a:r>
              <a:rPr lang="en-US" b="1" dirty="0" smtClean="0"/>
              <a:t>Questions</a:t>
            </a:r>
          </a:p>
          <a:p>
            <a:pPr marL="457200" indent="-457200">
              <a:buFont typeface="Wingdings" charset="2"/>
              <a:buChar char="q"/>
            </a:pPr>
            <a:r>
              <a:rPr lang="en-US" b="1" dirty="0" smtClean="0"/>
              <a:t>Further Resources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267200"/>
            <a:ext cx="2867132" cy="969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dirty="0" smtClean="0">
                <a:solidFill>
                  <a:schemeClr val="tx2"/>
                </a:solidFill>
              </a:rPr>
              <a:t>Security is Important To Me</a:t>
            </a:r>
          </a:p>
        </p:txBody>
      </p:sp>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18737</TotalTime>
  <Words>1738</Words>
  <Application>Microsoft Macintosh PowerPoint</Application>
  <PresentationFormat>Custom</PresentationFormat>
  <Paragraphs>303</Paragraphs>
  <Slides>50</Slides>
  <Notes>14</Notes>
  <HiddenSlides>0</HiddenSlides>
  <MMClips>0</MMClip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Template</vt:lpstr>
      <vt:lpstr>Interaction</vt:lpstr>
      <vt:lpstr>Test Driven Cookbook Development</vt:lpstr>
      <vt:lpstr>Franklin Webber</vt:lpstr>
      <vt:lpstr>You</vt:lpstr>
      <vt:lpstr>WARNING!</vt:lpstr>
      <vt:lpstr>Schedule</vt:lpstr>
      <vt:lpstr>Let Us Know What You Think</vt:lpstr>
      <vt:lpstr>Was this Valuable to You?</vt:lpstr>
      <vt:lpstr>Test Driven Cookbook Development</vt:lpstr>
      <vt:lpstr>Agenda</vt:lpstr>
      <vt:lpstr>Create the users cookbook</vt:lpstr>
      <vt:lpstr>Create the user in the default recipe</vt:lpstr>
      <vt:lpstr>PowerPoint Presentation</vt:lpstr>
      <vt:lpstr>Create the user in the default recipe</vt:lpstr>
      <vt:lpstr>When a     Key Lives in the Cookbook</vt:lpstr>
      <vt:lpstr>Oh the Places this     Key will go!</vt:lpstr>
      <vt:lpstr>Agenda</vt:lpstr>
      <vt:lpstr>Create the Bag for all the Data</vt:lpstr>
      <vt:lpstr>List all the Data Bags</vt:lpstr>
      <vt:lpstr>Locally Create a Data Bag Item</vt:lpstr>
      <vt:lpstr>Upload the Data Bag Item</vt:lpstr>
      <vt:lpstr>Show the Data Bag Item</vt:lpstr>
      <vt:lpstr>Update the Recipe to use the Data Bag</vt:lpstr>
      <vt:lpstr>PowerPoint Presentation</vt:lpstr>
      <vt:lpstr>PowerPoint Presentation</vt:lpstr>
      <vt:lpstr>Storing all the User Data in a Data Bag</vt:lpstr>
      <vt:lpstr>Storing User Properties and Passwords Separately</vt:lpstr>
      <vt:lpstr>When a     Key Lives in the Data Bag</vt:lpstr>
      <vt:lpstr>Oh the Places this     Key will go!</vt:lpstr>
      <vt:lpstr>Agenda</vt:lpstr>
      <vt:lpstr>Create a Secret Key for Encrypting</vt:lpstr>
      <vt:lpstr>Encrypt Our Existing Data Bag</vt:lpstr>
      <vt:lpstr>Encrypt Our Existing Data Bag</vt:lpstr>
      <vt:lpstr>Show the Encrypted Data Bag</vt:lpstr>
      <vt:lpstr>Show the Encrypted Data Bag</vt:lpstr>
      <vt:lpstr>Copy and Rename the Secret on the Node</vt:lpstr>
      <vt:lpstr>The Recipe does not need to Change</vt:lpstr>
      <vt:lpstr>When a     Key Lives in the Encrypted Data Bag</vt:lpstr>
      <vt:lpstr>When a     Key Lives in the Encrypted Data Bag</vt:lpstr>
      <vt:lpstr>When a     Key Lives in the Encrypted Data Bag</vt:lpstr>
      <vt:lpstr>Agenda</vt:lpstr>
      <vt:lpstr>Agenda</vt:lpstr>
      <vt:lpstr>Let Us Know What You Think</vt:lpstr>
      <vt:lpstr>Agenda</vt:lpstr>
      <vt:lpstr>BrightTALK Attachments</vt:lpstr>
      <vt:lpstr>Managing Secrets with Chef</vt:lpstr>
      <vt:lpstr>Documentation and Projects</vt:lpstr>
      <vt:lpstr>The Joy of Automating!</vt:lpstr>
      <vt:lpstr>My Terminal</vt:lpstr>
      <vt:lpstr>Agenda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2376</cp:revision>
  <cp:lastPrinted>2016-02-24T01:48:58Z</cp:lastPrinted>
  <dcterms:created xsi:type="dcterms:W3CDTF">2012-09-13T17:36:07Z</dcterms:created>
  <dcterms:modified xsi:type="dcterms:W3CDTF">2016-04-18T22:02:02Z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